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1" r:id="rId2"/>
    <p:sldId id="258" r:id="rId3"/>
    <p:sldId id="259" r:id="rId4"/>
    <p:sldId id="277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7" r:id="rId13"/>
    <p:sldId id="266" r:id="rId14"/>
    <p:sldId id="272" r:id="rId15"/>
    <p:sldId id="269" r:id="rId16"/>
    <p:sldId id="270" r:id="rId17"/>
    <p:sldId id="273" r:id="rId18"/>
    <p:sldId id="275" r:id="rId19"/>
    <p:sldId id="278" r:id="rId20"/>
    <p:sldId id="274" r:id="rId2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0F3E"/>
    <a:srgbClr val="1A1A1A"/>
    <a:srgbClr val="F8F9F9"/>
    <a:srgbClr val="F5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9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4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57.jpeg>
</file>

<file path=ppt/media/image58.jpeg>
</file>

<file path=ppt/media/image59.jpeg>
</file>

<file path=ppt/media/image6.pn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 dirty="0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BDF97-79BF-4C7A-8127-BA967DBBDAC7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 dirty="0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95FC87-B7F4-4EA8-85E3-18DA4D56042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48129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8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280901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18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45087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9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25695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10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12718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11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961677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12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93987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13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8658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15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65396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16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34359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426BA-72D4-4326-B451-CEB2A6E80AC1}" type="slidenum">
              <a:rPr lang="tr-TR" smtClean="0"/>
              <a:t>17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34819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83421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98898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4387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17528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40975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61080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60735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30917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552429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29103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2968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7886E-68A1-4966-B52A-A1CDCCBAAFE5}" type="datetimeFigureOut">
              <a:rPr lang="tr-TR" smtClean="0"/>
              <a:t>17.01.2025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F83DB-FE87-4FA6-829B-8F8B6A7EE035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01669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5.wdp"/><Relationship Id="rId3" Type="http://schemas.openxmlformats.org/officeDocument/2006/relationships/image" Target="../media/image2.svg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28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29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28.pn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11" Type="http://schemas.openxmlformats.org/officeDocument/2006/relationships/image" Target="../media/image51.png"/><Relationship Id="rId5" Type="http://schemas.openxmlformats.org/officeDocument/2006/relationships/image" Target="../media/image45.png"/><Relationship Id="rId10" Type="http://schemas.openxmlformats.org/officeDocument/2006/relationships/image" Target="../media/image50.png"/><Relationship Id="rId4" Type="http://schemas.openxmlformats.org/officeDocument/2006/relationships/image" Target="../media/image29.svg"/><Relationship Id="rId9" Type="http://schemas.openxmlformats.org/officeDocument/2006/relationships/image" Target="../media/image4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28.png"/><Relationship Id="rId7" Type="http://schemas.openxmlformats.org/officeDocument/2006/relationships/image" Target="../media/image5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29.svg"/><Relationship Id="rId9" Type="http://schemas.openxmlformats.org/officeDocument/2006/relationships/image" Target="../media/image56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jpeg"/><Relationship Id="rId3" Type="http://schemas.openxmlformats.org/officeDocument/2006/relationships/image" Target="../media/image28.png"/><Relationship Id="rId7" Type="http://schemas.openxmlformats.org/officeDocument/2006/relationships/image" Target="../media/image5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jpeg"/><Relationship Id="rId11" Type="http://schemas.openxmlformats.org/officeDocument/2006/relationships/image" Target="../media/image63.png"/><Relationship Id="rId5" Type="http://schemas.openxmlformats.org/officeDocument/2006/relationships/image" Target="../media/image57.jpeg"/><Relationship Id="rId10" Type="http://schemas.openxmlformats.org/officeDocument/2006/relationships/image" Target="../media/image62.png"/><Relationship Id="rId4" Type="http://schemas.openxmlformats.org/officeDocument/2006/relationships/image" Target="../media/image29.svg"/><Relationship Id="rId9" Type="http://schemas.openxmlformats.org/officeDocument/2006/relationships/image" Target="../media/image6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png"/><Relationship Id="rId3" Type="http://schemas.openxmlformats.org/officeDocument/2006/relationships/image" Target="../media/image29.svg"/><Relationship Id="rId7" Type="http://schemas.openxmlformats.org/officeDocument/2006/relationships/image" Target="../media/image6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7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0.png"/><Relationship Id="rId5" Type="http://schemas.openxmlformats.org/officeDocument/2006/relationships/image" Target="../media/image69.png"/><Relationship Id="rId4" Type="http://schemas.openxmlformats.org/officeDocument/2006/relationships/image" Target="../media/image29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png"/><Relationship Id="rId3" Type="http://schemas.openxmlformats.org/officeDocument/2006/relationships/image" Target="../media/image28.png"/><Relationship Id="rId7" Type="http://schemas.openxmlformats.org/officeDocument/2006/relationships/image" Target="../media/image7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29.svg"/><Relationship Id="rId9" Type="http://schemas.openxmlformats.org/officeDocument/2006/relationships/image" Target="../media/image7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13" Type="http://schemas.openxmlformats.org/officeDocument/2006/relationships/image" Target="../media/image85.png"/><Relationship Id="rId3" Type="http://schemas.openxmlformats.org/officeDocument/2006/relationships/image" Target="../media/image28.png"/><Relationship Id="rId7" Type="http://schemas.openxmlformats.org/officeDocument/2006/relationships/image" Target="../media/image79.png"/><Relationship Id="rId12" Type="http://schemas.openxmlformats.org/officeDocument/2006/relationships/image" Target="../media/image8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png"/><Relationship Id="rId11" Type="http://schemas.openxmlformats.org/officeDocument/2006/relationships/image" Target="../media/image83.png"/><Relationship Id="rId5" Type="http://schemas.openxmlformats.org/officeDocument/2006/relationships/image" Target="../media/image77.png"/><Relationship Id="rId15" Type="http://schemas.openxmlformats.org/officeDocument/2006/relationships/image" Target="../media/image87.png"/><Relationship Id="rId10" Type="http://schemas.openxmlformats.org/officeDocument/2006/relationships/image" Target="../media/image82.png"/><Relationship Id="rId4" Type="http://schemas.openxmlformats.org/officeDocument/2006/relationships/image" Target="../media/image29.svg"/><Relationship Id="rId9" Type="http://schemas.openxmlformats.org/officeDocument/2006/relationships/image" Target="../media/image81.png"/><Relationship Id="rId14" Type="http://schemas.openxmlformats.org/officeDocument/2006/relationships/image" Target="../media/image8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28.png"/><Relationship Id="rId7" Type="http://schemas.openxmlformats.org/officeDocument/2006/relationships/image" Target="../media/image9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9.png"/><Relationship Id="rId5" Type="http://schemas.openxmlformats.org/officeDocument/2006/relationships/image" Target="../media/image88.png"/><Relationship Id="rId10" Type="http://schemas.openxmlformats.org/officeDocument/2006/relationships/image" Target="../media/image93.png"/><Relationship Id="rId4" Type="http://schemas.openxmlformats.org/officeDocument/2006/relationships/image" Target="../media/image29.svg"/><Relationship Id="rId9" Type="http://schemas.openxmlformats.org/officeDocument/2006/relationships/image" Target="../media/image9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5.wdp"/><Relationship Id="rId3" Type="http://schemas.openxmlformats.org/officeDocument/2006/relationships/image" Target="../media/image2.svg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microsoft.com/office/2007/relationships/hdphoto" Target="../media/hdphoto6.wdp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5.wdp"/><Relationship Id="rId3" Type="http://schemas.openxmlformats.org/officeDocument/2006/relationships/image" Target="../media/image2.svg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1.svg"/><Relationship Id="rId7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image" Target="../media/image2.svg"/><Relationship Id="rId7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28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2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28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29.svg"/><Relationship Id="rId9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7659121">
            <a:off x="10060687" y="3723809"/>
            <a:ext cx="5086196" cy="5219044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8"/>
          <p:cNvSpPr txBox="1"/>
          <p:nvPr/>
        </p:nvSpPr>
        <p:spPr>
          <a:xfrm>
            <a:off x="3877129" y="5526953"/>
            <a:ext cx="4437743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tr-TR" sz="1867" spc="200" dirty="0">
                <a:latin typeface="Unbounded Semi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AHMED SALIH</a:t>
            </a:r>
          </a:p>
          <a:p>
            <a:pPr algn="ctr">
              <a:lnSpc>
                <a:spcPts val="2239"/>
              </a:lnSpc>
            </a:pPr>
            <a:r>
              <a:rPr lang="tr-TR" sz="1867" spc="200" dirty="0">
                <a:latin typeface="Unbounded Semi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200290604</a:t>
            </a:r>
            <a:endParaRPr lang="en-US" sz="1867" spc="200" dirty="0">
              <a:latin typeface="Unbounded SemiBold" pitchFamily="2" charset="-94"/>
              <a:ea typeface="Cy Grotesk Wide"/>
              <a:cs typeface="Segoe UI" panose="020B0502040204020203" pitchFamily="34" charset="0"/>
              <a:sym typeface="Cy Grotesk Wide"/>
            </a:endParaRPr>
          </a:p>
        </p:txBody>
      </p:sp>
      <p:grpSp>
        <p:nvGrpSpPr>
          <p:cNvPr id="26" name="Grup 25"/>
          <p:cNvGrpSpPr/>
          <p:nvPr/>
        </p:nvGrpSpPr>
        <p:grpSpPr>
          <a:xfrm>
            <a:off x="2782287" y="427087"/>
            <a:ext cx="6201959" cy="1325513"/>
            <a:chOff x="4300862" y="640630"/>
            <a:chExt cx="9302939" cy="1988270"/>
          </a:xfrm>
        </p:grpSpPr>
        <p:grpSp>
          <p:nvGrpSpPr>
            <p:cNvPr id="18" name="Grup 17"/>
            <p:cNvGrpSpPr/>
            <p:nvPr/>
          </p:nvGrpSpPr>
          <p:grpSpPr>
            <a:xfrm>
              <a:off x="5936867" y="640630"/>
              <a:ext cx="7666934" cy="1988270"/>
              <a:chOff x="5723073" y="412030"/>
              <a:chExt cx="7666934" cy="1988270"/>
            </a:xfrm>
          </p:grpSpPr>
          <p:pic>
            <p:nvPicPr>
              <p:cNvPr id="19" name="Resim 1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770"/>
              <a:stretch/>
            </p:blipFill>
            <p:spPr>
              <a:xfrm>
                <a:off x="5723073" y="425579"/>
                <a:ext cx="3188774" cy="1703870"/>
              </a:xfrm>
              <a:prstGeom prst="rect">
                <a:avLst/>
              </a:prstGeom>
            </p:spPr>
          </p:pic>
          <p:grpSp>
            <p:nvGrpSpPr>
              <p:cNvPr id="20" name="Grup 19"/>
              <p:cNvGrpSpPr/>
              <p:nvPr/>
            </p:nvGrpSpPr>
            <p:grpSpPr>
              <a:xfrm>
                <a:off x="9561370" y="547154"/>
                <a:ext cx="3828637" cy="1460720"/>
                <a:chOff x="8296891" y="1085990"/>
                <a:chExt cx="5352637" cy="2042164"/>
              </a:xfrm>
            </p:grpSpPr>
            <p:pic>
              <p:nvPicPr>
                <p:cNvPr id="22" name="Resim 21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sharpenSoften amount="5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886" t="26263" r="24127" b="23496"/>
                <a:stretch/>
              </p:blipFill>
              <p:spPr>
                <a:xfrm>
                  <a:off x="8296891" y="1242559"/>
                  <a:ext cx="1749873" cy="1691142"/>
                </a:xfrm>
                <a:prstGeom prst="rect">
                  <a:avLst/>
                </a:prstGeom>
              </p:spPr>
            </p:pic>
            <p:pic>
              <p:nvPicPr>
                <p:cNvPr id="23" name="Resim 22"/>
                <p:cNvPicPr>
                  <a:picLocks noChangeAspect="1"/>
                </p:cNvPicPr>
                <p:nvPr/>
              </p:nvPicPr>
              <p:blipFill rotWithShape="1">
                <a:blip r:embed="rId8" cstate="print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sharpenSoften amount="5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967"/>
                <a:stretch/>
              </p:blipFill>
              <p:spPr>
                <a:xfrm>
                  <a:off x="10137071" y="1085990"/>
                  <a:ext cx="3512457" cy="2042164"/>
                </a:xfrm>
                <a:prstGeom prst="rect">
                  <a:avLst/>
                </a:prstGeom>
              </p:spPr>
            </p:pic>
          </p:grpSp>
          <p:cxnSp>
            <p:nvCxnSpPr>
              <p:cNvPr id="21" name="Düz Bağlayıcı 20"/>
              <p:cNvCxnSpPr/>
              <p:nvPr/>
            </p:nvCxnSpPr>
            <p:spPr>
              <a:xfrm>
                <a:off x="9235006" y="412030"/>
                <a:ext cx="0" cy="19882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5" name="Resim 24"/>
            <p:cNvPicPr>
              <a:picLocks noChangeAspect="1"/>
            </p:cNvPicPr>
            <p:nvPr/>
          </p:nvPicPr>
          <p:blipFill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0862" y="775754"/>
              <a:ext cx="1545142" cy="1545142"/>
            </a:xfrm>
            <a:prstGeom prst="rect">
              <a:avLst/>
            </a:prstGeom>
          </p:spPr>
        </p:pic>
      </p:grpSp>
      <p:pic>
        <p:nvPicPr>
          <p:cNvPr id="27" name="Resim 26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100000"/>
                    </a14:imgEffect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9831" y="-2651596"/>
            <a:ext cx="5410200" cy="5549111"/>
          </a:xfrm>
          <a:prstGeom prst="rect">
            <a:avLst/>
          </a:prstGeom>
        </p:spPr>
      </p:pic>
      <p:grpSp>
        <p:nvGrpSpPr>
          <p:cNvPr id="6" name="Grup 5"/>
          <p:cNvGrpSpPr/>
          <p:nvPr/>
        </p:nvGrpSpPr>
        <p:grpSpPr>
          <a:xfrm>
            <a:off x="1418543" y="1948631"/>
            <a:ext cx="9354913" cy="2947856"/>
            <a:chOff x="1418543" y="1778684"/>
            <a:chExt cx="9354913" cy="2947856"/>
          </a:xfrm>
        </p:grpSpPr>
        <p:grpSp>
          <p:nvGrpSpPr>
            <p:cNvPr id="5" name="Grup 4"/>
            <p:cNvGrpSpPr/>
            <p:nvPr/>
          </p:nvGrpSpPr>
          <p:grpSpPr>
            <a:xfrm>
              <a:off x="1418543" y="1778684"/>
              <a:ext cx="9354913" cy="2174694"/>
              <a:chOff x="1418543" y="1778684"/>
              <a:chExt cx="9354913" cy="2174694"/>
            </a:xfrm>
          </p:grpSpPr>
          <p:sp>
            <p:nvSpPr>
              <p:cNvPr id="15" name="TextBox 5"/>
              <p:cNvSpPr txBox="1"/>
              <p:nvPr/>
            </p:nvSpPr>
            <p:spPr>
              <a:xfrm>
                <a:off x="1418544" y="1778684"/>
                <a:ext cx="9354912" cy="112851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811"/>
                  </a:lnSpc>
                </a:pPr>
                <a:r>
                  <a:rPr lang="tr-TR" sz="3334" b="1" spc="200" dirty="0">
                    <a:solidFill>
                      <a:srgbClr val="770F3E"/>
                    </a:solidFill>
                    <a:latin typeface="Unbounded" pitchFamily="2" charset="-94"/>
                    <a:ea typeface="Lastica Bold"/>
                    <a:cs typeface="Segoe UI" panose="020B0502040204020203" pitchFamily="34" charset="0"/>
                    <a:sym typeface="Lastica Bold"/>
                  </a:rPr>
                  <a:t>FIRAT ÜNİVERSİTESİ</a:t>
                </a:r>
                <a:endParaRPr lang="en-US" sz="3334" b="1" spc="200" dirty="0">
                  <a:solidFill>
                    <a:srgbClr val="770F3E"/>
                  </a:solidFill>
                  <a:latin typeface="Unbounded" pitchFamily="2" charset="-94"/>
                  <a:ea typeface="Lastica Bold"/>
                  <a:cs typeface="Segoe UI" panose="020B0502040204020203" pitchFamily="34" charset="0"/>
                  <a:sym typeface="Lastica Bold"/>
                </a:endParaRPr>
              </a:p>
            </p:txBody>
          </p:sp>
          <p:sp>
            <p:nvSpPr>
              <p:cNvPr id="16" name="TextBox 5"/>
              <p:cNvSpPr txBox="1"/>
              <p:nvPr/>
            </p:nvSpPr>
            <p:spPr>
              <a:xfrm>
                <a:off x="1418543" y="3034024"/>
                <a:ext cx="9354912" cy="91935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811"/>
                  </a:lnSpc>
                </a:pPr>
                <a:r>
                  <a:rPr lang="tr-TR" sz="2000" b="1" spc="200" dirty="0">
                    <a:solidFill>
                      <a:srgbClr val="770F3E"/>
                    </a:solidFill>
                    <a:latin typeface="Unbounded" pitchFamily="2" charset="-94"/>
                    <a:ea typeface="Lastica Bold"/>
                    <a:cs typeface="Segoe UI" panose="020B0502040204020203" pitchFamily="34" charset="0"/>
                    <a:sym typeface="Lastica Bold"/>
                  </a:rPr>
                  <a:t>YAZILIM MÜHENDİSLİĞİ</a:t>
                </a:r>
                <a:endParaRPr lang="tr-TR" sz="2400" b="1" spc="200" dirty="0">
                  <a:solidFill>
                    <a:srgbClr val="770F3E"/>
                  </a:solidFill>
                  <a:latin typeface="Unbounded" pitchFamily="2" charset="-94"/>
                  <a:ea typeface="Lastica Bold"/>
                  <a:cs typeface="Segoe UI" panose="020B0502040204020203" pitchFamily="34" charset="0"/>
                  <a:sym typeface="Lastica Bold"/>
                </a:endParaRPr>
              </a:p>
            </p:txBody>
          </p:sp>
          <p:sp>
            <p:nvSpPr>
              <p:cNvPr id="28" name="TextBox 5"/>
              <p:cNvSpPr txBox="1"/>
              <p:nvPr/>
            </p:nvSpPr>
            <p:spPr>
              <a:xfrm>
                <a:off x="1418544" y="2406354"/>
                <a:ext cx="9354912" cy="91935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811"/>
                  </a:lnSpc>
                </a:pPr>
                <a:r>
                  <a:rPr lang="tr-TR" sz="2000" b="1" spc="200" dirty="0">
                    <a:solidFill>
                      <a:srgbClr val="770F3E"/>
                    </a:solidFill>
                    <a:latin typeface="Unbounded" pitchFamily="2" charset="-94"/>
                    <a:ea typeface="Lastica Bold"/>
                    <a:cs typeface="Segoe UI" panose="020B0502040204020203" pitchFamily="34" charset="0"/>
                    <a:sym typeface="Lastica Bold"/>
                  </a:rPr>
                  <a:t>MÜHENDİSLİK FAKÜLTESİ</a:t>
                </a:r>
                <a:endParaRPr lang="tr-TR" sz="2400" b="1" spc="200" dirty="0">
                  <a:solidFill>
                    <a:srgbClr val="770F3E"/>
                  </a:solidFill>
                  <a:latin typeface="Unbounded" pitchFamily="2" charset="-94"/>
                  <a:ea typeface="Lastica Bold"/>
                  <a:cs typeface="Segoe UI" panose="020B0502040204020203" pitchFamily="34" charset="0"/>
                  <a:sym typeface="Lastica Bold"/>
                </a:endParaRPr>
              </a:p>
            </p:txBody>
          </p:sp>
        </p:grpSp>
        <p:sp>
          <p:nvSpPr>
            <p:cNvPr id="17" name="Dikdörtgen 16"/>
            <p:cNvSpPr/>
            <p:nvPr/>
          </p:nvSpPr>
          <p:spPr>
            <a:xfrm>
              <a:off x="4162241" y="3733063"/>
              <a:ext cx="4104009" cy="9934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8811"/>
                </a:lnSpc>
              </a:pPr>
              <a:r>
                <a:rPr lang="tr-TR" b="1" spc="200" dirty="0">
                  <a:solidFill>
                    <a:srgbClr val="00B0F0"/>
                  </a:solidFill>
                  <a:latin typeface="Unbounded" pitchFamily="2" charset="-94"/>
                  <a:ea typeface="Lastica Bold"/>
                  <a:cs typeface="Segoe UI" panose="020B0502040204020203" pitchFamily="34" charset="0"/>
                  <a:sym typeface="Lastica Bold"/>
                </a:rPr>
                <a:t>MESLEKİ UYGULAMA-II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692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9165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4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8" name="Dikdörtgen 37"/>
          <p:cNvSpPr/>
          <p:nvPr/>
        </p:nvSpPr>
        <p:spPr>
          <a:xfrm>
            <a:off x="152400" y="200303"/>
            <a:ext cx="257955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Portal Intellium Mobile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sp>
        <p:nvSpPr>
          <p:cNvPr id="39" name="Dikdörtgen 38"/>
          <p:cNvSpPr/>
          <p:nvPr/>
        </p:nvSpPr>
        <p:spPr>
          <a:xfrm>
            <a:off x="660401" y="663837"/>
            <a:ext cx="10038079" cy="3452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70" b="1" dirty="0">
                <a:solidFill>
                  <a:srgbClr val="770F3E"/>
                </a:solidFill>
                <a:latin typeface="Unbounded" pitchFamily="2" charset="-94"/>
              </a:rPr>
              <a:t>Customer Widget'ları ve Klasör Yapısı </a:t>
            </a:r>
            <a:r>
              <a:rPr lang="tr-TR" altLang="tr-TR" sz="930" b="1" dirty="0">
                <a:solidFill>
                  <a:srgbClr val="770F3E"/>
                </a:solidFill>
                <a:latin typeface="Unbounded" pitchFamily="2" charset="-94"/>
              </a:rPr>
              <a:t>:</a:t>
            </a:r>
            <a:r>
              <a:rPr lang="ar-SY" altLang="tr-TR" sz="930" b="1" dirty="0">
                <a:solidFill>
                  <a:srgbClr val="770F3E"/>
                </a:solidFill>
                <a:latin typeface="Unbounded" pitchFamily="2" charset="-94"/>
              </a:rPr>
              <a:t> </a:t>
            </a:r>
            <a:r>
              <a:rPr lang="tr-TR" altLang="tr-TR" sz="930" dirty="0">
                <a:latin typeface="Unbounded" pitchFamily="2" charset="-94"/>
              </a:rPr>
              <a:t>Customer'a ait widget'ler "View/Widgets" klasörü altında "customer" klasörüne yerleştirildi.</a:t>
            </a:r>
          </a:p>
        </p:txBody>
      </p:sp>
      <p:sp>
        <p:nvSpPr>
          <p:cNvPr id="12" name="Dikdörtgen 11"/>
          <p:cNvSpPr/>
          <p:nvPr/>
        </p:nvSpPr>
        <p:spPr>
          <a:xfrm>
            <a:off x="3889306" y="194571"/>
            <a:ext cx="44133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Ticket Görünümlerini Oluşturma</a:t>
            </a:r>
          </a:p>
        </p:txBody>
      </p:sp>
      <p:sp>
        <p:nvSpPr>
          <p:cNvPr id="2" name="Dikdörtgen 1"/>
          <p:cNvSpPr/>
          <p:nvPr/>
        </p:nvSpPr>
        <p:spPr>
          <a:xfrm>
            <a:off x="660400" y="3480433"/>
            <a:ext cx="7721600" cy="1567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70" b="1" dirty="0">
                <a:solidFill>
                  <a:srgbClr val="770F3E"/>
                </a:solidFill>
                <a:latin typeface="Unbounded" pitchFamily="2" charset="-94"/>
              </a:rPr>
              <a:t>Arama ve Filtreleme Fonksiyonları :</a:t>
            </a:r>
            <a:endParaRPr lang="tr-TR" altLang="tr-TR" sz="1070" b="1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0" b="1" dirty="0">
                <a:latin typeface="Unbounded" pitchFamily="2" charset="-94"/>
              </a:rPr>
              <a:t>Arama : </a:t>
            </a:r>
            <a:r>
              <a:rPr lang="tr-TR" altLang="tr-TR" sz="930" dirty="0">
                <a:latin typeface="Unbounded" pitchFamily="2" charset="-94"/>
              </a:rPr>
              <a:t>TicketInfoScreen'e bir arama butonu eklendi.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sz="930" dirty="0">
                <a:latin typeface="Unbounded" pitchFamily="2" charset="-94"/>
              </a:rPr>
              <a:t>Tıklandığında bir TextField açılır. Kullanıcı metni _</a:t>
            </a:r>
            <a:r>
              <a:rPr lang="tr-TR" sz="930" b="1" dirty="0">
                <a:latin typeface="Unbounded" pitchFamily="2" charset="-94"/>
              </a:rPr>
              <a:t>searchController</a:t>
            </a:r>
            <a:r>
              <a:rPr lang="tr-TR" sz="930" dirty="0">
                <a:latin typeface="Unbounded" pitchFamily="2" charset="-94"/>
              </a:rPr>
              <a:t> yardımıyla kontrol edilir.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sz="930" b="1" dirty="0">
                <a:latin typeface="Unbounded" pitchFamily="2" charset="-94"/>
              </a:rPr>
              <a:t>searchFilter</a:t>
            </a:r>
            <a:r>
              <a:rPr lang="tr-TR" sz="930" dirty="0">
                <a:latin typeface="Unbounded" pitchFamily="2" charset="-94"/>
              </a:rPr>
              <a:t> fonksiyonu metni ticket isimleriyle karşılaştırır ve arama yapar.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0" b="1" dirty="0">
                <a:latin typeface="Unbounded" pitchFamily="2" charset="-94"/>
              </a:rPr>
              <a:t>Filtreleme : activeFilter</a:t>
            </a:r>
            <a:r>
              <a:rPr lang="tr-TR" altLang="tr-TR" sz="930" dirty="0">
                <a:latin typeface="Unbounded" pitchFamily="2" charset="-94"/>
              </a:rPr>
              <a:t> ile ticket'ları proje türüne ve durumuna göre filtreleme düzenlendi.</a:t>
            </a:r>
            <a:endParaRPr lang="tr-TR" sz="930" dirty="0"/>
          </a:p>
        </p:txBody>
      </p:sp>
      <p:sp>
        <p:nvSpPr>
          <p:cNvPr id="4" name="Dikdörtgen 3"/>
          <p:cNvSpPr/>
          <p:nvPr/>
        </p:nvSpPr>
        <p:spPr>
          <a:xfrm>
            <a:off x="672564" y="1213350"/>
            <a:ext cx="9091253" cy="2120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70" b="1" dirty="0">
                <a:solidFill>
                  <a:srgbClr val="770F3E"/>
                </a:solidFill>
                <a:latin typeface="Unbounded" pitchFamily="2" charset="-94"/>
              </a:rPr>
              <a:t>Görünüm Tipleri:</a:t>
            </a:r>
            <a:endParaRPr lang="tr-TR" altLang="tr-TR" sz="1070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0" b="1" dirty="0">
                <a:latin typeface="Unbounded" pitchFamily="2" charset="-94"/>
              </a:rPr>
              <a:t>List View : </a:t>
            </a:r>
            <a:r>
              <a:rPr lang="tr-TR" altLang="tr-TR" sz="930" dirty="0">
                <a:latin typeface="Unbounded" pitchFamily="2" charset="-94"/>
              </a:rPr>
              <a:t>Ticket'ları kart yapısı içinde yüzeysel bilgileriyle listeleyen bir yapı.</a:t>
            </a:r>
            <a:endParaRPr lang="tr-TR" altLang="tr-TR" sz="930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0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0" b="1" dirty="0">
                <a:latin typeface="Unbounded" pitchFamily="2" charset="-94"/>
              </a:rPr>
              <a:t>Table View :</a:t>
            </a:r>
            <a:r>
              <a:rPr lang="tr-TR" altLang="tr-TR" sz="930" dirty="0">
                <a:latin typeface="Unbounded" pitchFamily="2" charset="-94"/>
              </a:rPr>
              <a:t> Satır ve sütun düzeniyle biletleri listeleyen bir tablo yapısı.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0" dirty="0">
              <a:latin typeface="Unbounded" pitchFamily="2" charset="-94"/>
            </a:endParaRPr>
          </a:p>
          <a:p>
            <a:pPr marL="1047766" lvl="2" indent="-28575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romanLcPeriod"/>
            </a:pPr>
            <a:r>
              <a:rPr lang="tr-TR" altLang="tr-TR" sz="930" dirty="0">
                <a:latin typeface="Unbounded" pitchFamily="2" charset="-94"/>
              </a:rPr>
              <a:t>Sütunlar: [Durum Dairesi, ID, Bilet Adı, Proje, Oluşturma Tarihi, Atanan Kullanıcı].</a:t>
            </a:r>
          </a:p>
          <a:p>
            <a:pPr marL="1047766" lvl="2" indent="-28575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romanLcPeriod"/>
            </a:pPr>
            <a:r>
              <a:rPr lang="tr-TR" altLang="tr-TR" sz="930" dirty="0">
                <a:latin typeface="Unbounded" pitchFamily="2" charset="-94"/>
              </a:rPr>
              <a:t>İlgili satır seçildiğinde TicketDetail sayfasına yönlendirme.</a:t>
            </a:r>
          </a:p>
          <a:p>
            <a:pPr marL="1047766" lvl="2" indent="-28575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romanLcPeriod"/>
            </a:pPr>
            <a:r>
              <a:rPr lang="tr-TR" altLang="tr-TR" sz="930" dirty="0">
                <a:latin typeface="Unbounded" pitchFamily="2" charset="-94"/>
              </a:rPr>
              <a:t>Özel sıralama için _sortColumnIndex ve sortTicket metodları tasarlandı.</a:t>
            </a: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930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0" b="1" dirty="0">
                <a:latin typeface="Unbounded" pitchFamily="2" charset="-94"/>
              </a:rPr>
              <a:t>Calendar View :</a:t>
            </a:r>
            <a:r>
              <a:rPr lang="tr-TR" altLang="tr-TR" sz="930" dirty="0">
                <a:latin typeface="Unbounded" pitchFamily="2" charset="-94"/>
              </a:rPr>
              <a:t> "table_calendar" kütüphanesi kullanılarak tarih bazlı ticket listesi sunan takvim tasarlandı.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0" dirty="0">
              <a:latin typeface="Unbounded" pitchFamily="2" charset="-94"/>
            </a:endParaRPr>
          </a:p>
          <a:p>
            <a:pPr marL="1047766" lvl="2" indent="-28575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romanLcPeriod"/>
            </a:pPr>
            <a:r>
              <a:rPr lang="tr-TR" altLang="tr-TR" sz="930" dirty="0">
                <a:latin typeface="Unbounded" pitchFamily="2" charset="-94"/>
              </a:rPr>
              <a:t>Seçilen gün için hangi ticket'ların olduğunu listeleme.</a:t>
            </a:r>
          </a:p>
          <a:p>
            <a:pPr marL="1047766" lvl="2" indent="-28575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romanLcPeriod"/>
            </a:pPr>
            <a:r>
              <a:rPr lang="tr-TR" altLang="tr-TR" sz="930" dirty="0">
                <a:latin typeface="Unbounded" pitchFamily="2" charset="-94"/>
              </a:rPr>
              <a:t>Renk kodlu durum daireleri (Durum bilgisi: getStatusColor).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100" dirty="0">
              <a:latin typeface="Unbounded" pitchFamily="2" charset="-94"/>
            </a:endParaRPr>
          </a:p>
        </p:txBody>
      </p:sp>
      <p:sp>
        <p:nvSpPr>
          <p:cNvPr id="18" name="Dikdörtgen 17"/>
          <p:cNvSpPr/>
          <p:nvPr/>
        </p:nvSpPr>
        <p:spPr>
          <a:xfrm>
            <a:off x="660400" y="5247923"/>
            <a:ext cx="7721600" cy="977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50" b="1" dirty="0">
                <a:solidFill>
                  <a:srgbClr val="770F3E"/>
                </a:solidFill>
                <a:latin typeface="Unbounded" pitchFamily="2" charset="-94"/>
              </a:rPr>
              <a:t>TicketDetailScreen Tasarımı :</a:t>
            </a:r>
            <a:endParaRPr lang="tr-TR" altLang="tr-TR" sz="1050" b="1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0" b="1" dirty="0">
                <a:latin typeface="Unbounded" pitchFamily="2" charset="-94"/>
              </a:rPr>
              <a:t>Bilet Bilgileri : Key-Value</a:t>
            </a:r>
            <a:r>
              <a:rPr lang="tr-TR" altLang="tr-TR" sz="930" dirty="0">
                <a:latin typeface="Unbounded" pitchFamily="2" charset="-94"/>
              </a:rPr>
              <a:t> yapısı kullanılarak tasarlandı ve _</a:t>
            </a:r>
            <a:r>
              <a:rPr lang="tr-TR" altLang="tr-TR" sz="930" b="1" dirty="0">
                <a:latin typeface="Unbounded" pitchFamily="2" charset="-94"/>
              </a:rPr>
              <a:t>buildInfoRow</a:t>
            </a:r>
            <a:r>
              <a:rPr lang="tr-TR" altLang="tr-TR" sz="930" dirty="0">
                <a:latin typeface="Unbounded" pitchFamily="2" charset="-94"/>
              </a:rPr>
              <a:t> metoduyla düzenlenmiştir.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0" b="1" dirty="0">
                <a:latin typeface="Unbounded" pitchFamily="2" charset="-94"/>
              </a:rPr>
              <a:t>Durum Gösterimi : getStatusColor </a:t>
            </a:r>
            <a:r>
              <a:rPr lang="tr-TR" altLang="tr-TR" sz="930" dirty="0">
                <a:latin typeface="Unbounded" pitchFamily="2" charset="-94"/>
              </a:rPr>
              <a:t>fonksiyonundan çağırılan bir durum çemberi (_</a:t>
            </a:r>
            <a:r>
              <a:rPr lang="tr-TR" altLang="tr-TR" sz="930" b="1" dirty="0">
                <a:latin typeface="Unbounded" pitchFamily="2" charset="-94"/>
              </a:rPr>
              <a:t>buildStatusRow</a:t>
            </a:r>
            <a:r>
              <a:rPr lang="tr-TR" altLang="tr-TR" sz="930" dirty="0">
                <a:latin typeface="Unbounded" pitchFamily="2" charset="-94"/>
              </a:rPr>
              <a:t>).</a:t>
            </a:r>
            <a:endParaRPr lang="tr-TR" sz="930" dirty="0"/>
          </a:p>
        </p:txBody>
      </p:sp>
      <p:pic>
        <p:nvPicPr>
          <p:cNvPr id="25" name="Resim 24" descr="C:\Users\Shakespeare\Desktop\staj resimleri\list views\calendar.png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2" t="9434" r="12991" b="11346"/>
          <a:stretch/>
        </p:blipFill>
        <p:spPr bwMode="auto">
          <a:xfrm>
            <a:off x="9974154" y="4391990"/>
            <a:ext cx="2181304" cy="23974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7" name="Resim 26" descr="C:\Users\Shakespeare\Desktop\staj resimleri\Ticket info\arama filterleme.png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7" t="12135" r="3853" b="12214"/>
          <a:stretch/>
        </p:blipFill>
        <p:spPr bwMode="auto">
          <a:xfrm>
            <a:off x="6400800" y="3169920"/>
            <a:ext cx="3519881" cy="8169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Resim 27" descr="C:\Users\Shakespeare\Desktop\staj resimleri\Ticket detail\widgets.png"/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7" t="6537" r="9250" b="8949"/>
          <a:stretch/>
        </p:blipFill>
        <p:spPr bwMode="auto">
          <a:xfrm>
            <a:off x="9974154" y="1107440"/>
            <a:ext cx="2177487" cy="32245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9" name="Resim 28" descr="C:\Users\Shakespeare\Desktop\staj resimleri\Ticket detail\class.png"/>
          <p:cNvPicPr/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0" t="8908" r="13326" b="11673"/>
          <a:stretch/>
        </p:blipFill>
        <p:spPr bwMode="auto">
          <a:xfrm>
            <a:off x="8135463" y="4391990"/>
            <a:ext cx="1770535" cy="24476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76517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41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42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9165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4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8" name="Dikdörtgen 37"/>
          <p:cNvSpPr/>
          <p:nvPr/>
        </p:nvSpPr>
        <p:spPr>
          <a:xfrm>
            <a:off x="152400" y="200303"/>
            <a:ext cx="257955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Portal Intellium Mobile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sp>
        <p:nvSpPr>
          <p:cNvPr id="39" name="Dikdörtgen 38"/>
          <p:cNvSpPr/>
          <p:nvPr/>
        </p:nvSpPr>
        <p:spPr>
          <a:xfrm>
            <a:off x="152401" y="663837"/>
            <a:ext cx="9141126" cy="333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00" b="1" dirty="0">
                <a:solidFill>
                  <a:srgbClr val="770F3E"/>
                </a:solidFill>
                <a:latin typeface="Unbounded" pitchFamily="2" charset="-94"/>
              </a:rPr>
              <a:t>CreateTicket Sayfasının Oluşturma :</a:t>
            </a:r>
            <a:endParaRPr lang="tr-TR" altLang="tr-TR" sz="800" dirty="0">
              <a:latin typeface="Unbounded" pitchFamily="2" charset="-94"/>
            </a:endParaRPr>
          </a:p>
          <a:p>
            <a:pPr marL="38125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800" b="1" dirty="0">
                <a:latin typeface="Unbounded" pitchFamily="2" charset="-94"/>
              </a:rPr>
              <a:t>TextField : </a:t>
            </a:r>
          </a:p>
          <a:p>
            <a:pPr marL="476265" lvl="1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800" dirty="0">
                <a:latin typeface="Unbounded" pitchFamily="2" charset="-94"/>
              </a:rPr>
              <a:t>"Ticket Name", "Project" ve "</a:t>
            </a:r>
            <a:r>
              <a:rPr lang="tr-TR" altLang="tr-TR" sz="800" b="1" dirty="0">
                <a:latin typeface="Unbounded" pitchFamily="2" charset="-94"/>
              </a:rPr>
              <a:t>Description</a:t>
            </a:r>
            <a:r>
              <a:rPr lang="tr-TR" altLang="tr-TR" sz="800" dirty="0">
                <a:latin typeface="Unbounded" pitchFamily="2" charset="-94"/>
              </a:rPr>
              <a:t>" başlıkları eklendi. </a:t>
            </a:r>
          </a:p>
          <a:p>
            <a:pPr marL="476265" lvl="1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800" dirty="0">
                <a:latin typeface="Unbounded" pitchFamily="2" charset="-94"/>
              </a:rPr>
              <a:t>Description TextField üzerinde metni kalın (Bold), italik (Italic) ve altı çizili (Underline) yapabilmek için bir araç çubuğu eklendi (_</a:t>
            </a:r>
            <a:r>
              <a:rPr lang="tr-TR" altLang="tr-TR" sz="800" b="1" dirty="0">
                <a:latin typeface="Unbounded" pitchFamily="2" charset="-94"/>
              </a:rPr>
              <a:t>applyTextStyle</a:t>
            </a:r>
            <a:r>
              <a:rPr lang="tr-TR" altLang="tr-TR" sz="800" dirty="0">
                <a:latin typeface="Unbounded" pitchFamily="2" charset="-94"/>
              </a:rPr>
              <a:t>).</a:t>
            </a:r>
          </a:p>
          <a:p>
            <a:pPr marL="38125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800" b="1" dirty="0">
                <a:latin typeface="Unbounded" pitchFamily="2" charset="-94"/>
              </a:rPr>
              <a:t>Attachment Butonu : </a:t>
            </a:r>
          </a:p>
          <a:p>
            <a:pPr marL="476265" lvl="1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800" dirty="0">
                <a:latin typeface="Unbounded" pitchFamily="2" charset="-94"/>
              </a:rPr>
              <a:t>"Attachment" başlığı altında dosya eklenebilmesi için </a:t>
            </a:r>
            <a:r>
              <a:rPr lang="tr-TR" altLang="tr-TR" sz="800" b="1" dirty="0">
                <a:latin typeface="Unbounded" pitchFamily="2" charset="-94"/>
              </a:rPr>
              <a:t>dashed</a:t>
            </a:r>
            <a:r>
              <a:rPr lang="tr-TR" altLang="tr-TR" sz="800" dirty="0">
                <a:latin typeface="Unbounded" pitchFamily="2" charset="-94"/>
              </a:rPr>
              <a:t> stilinde bir buton (_</a:t>
            </a:r>
            <a:r>
              <a:rPr lang="tr-TR" altLang="tr-TR" sz="800" b="1" dirty="0">
                <a:latin typeface="Unbounded" pitchFamily="2" charset="-94"/>
              </a:rPr>
              <a:t>buildAttachmentButton</a:t>
            </a:r>
            <a:r>
              <a:rPr lang="tr-TR" altLang="tr-TR" sz="800" dirty="0">
                <a:latin typeface="Unbounded" pitchFamily="2" charset="-94"/>
              </a:rPr>
              <a:t>).</a:t>
            </a:r>
          </a:p>
          <a:p>
            <a:pPr marL="476265" lvl="1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800" dirty="0">
                <a:latin typeface="Unbounded" pitchFamily="2" charset="-94"/>
              </a:rPr>
              <a:t> ElevatedButton ve </a:t>
            </a:r>
            <a:r>
              <a:rPr lang="tr-TR" altLang="tr-TR" sz="800" b="1" dirty="0">
                <a:latin typeface="Unbounded" pitchFamily="2" charset="-94"/>
              </a:rPr>
              <a:t>FilePicker</a:t>
            </a:r>
            <a:r>
              <a:rPr lang="tr-TR" altLang="tr-TR" sz="800" dirty="0">
                <a:latin typeface="Unbounded" pitchFamily="2" charset="-94"/>
              </a:rPr>
              <a:t> kullanılarak dosya </a:t>
            </a:r>
            <a:r>
              <a:rPr lang="tr-TR" altLang="tr-TR" sz="800" b="1" dirty="0">
                <a:latin typeface="Unbounded" pitchFamily="2" charset="-94"/>
              </a:rPr>
              <a:t>yükleme</a:t>
            </a:r>
            <a:r>
              <a:rPr lang="tr-TR" altLang="tr-TR" sz="800" dirty="0">
                <a:latin typeface="Unbounded" pitchFamily="2" charset="-94"/>
              </a:rPr>
              <a:t> işlevi sağlandı.</a:t>
            </a:r>
            <a:endParaRPr lang="tr-TR" altLang="tr-TR" sz="800" b="1" dirty="0">
              <a:latin typeface="Unbounded" pitchFamily="2" charset="-94"/>
            </a:endParaRPr>
          </a:p>
          <a:p>
            <a:pPr marL="38125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800" b="1" dirty="0">
                <a:latin typeface="Unbounded" pitchFamily="2" charset="-94"/>
              </a:rPr>
              <a:t>Create Butonu : </a:t>
            </a:r>
          </a:p>
          <a:p>
            <a:pPr marL="476265" lvl="1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800" dirty="0">
                <a:latin typeface="Unbounded" pitchFamily="2" charset="-94"/>
              </a:rPr>
              <a:t>Ticket Name ve </a:t>
            </a:r>
            <a:r>
              <a:rPr lang="tr-TR" altLang="tr-TR" sz="800" b="1" dirty="0">
                <a:latin typeface="Unbounded" pitchFamily="2" charset="-94"/>
              </a:rPr>
              <a:t>Project</a:t>
            </a:r>
            <a:r>
              <a:rPr lang="tr-TR" altLang="tr-TR" sz="800" dirty="0">
                <a:latin typeface="Unbounded" pitchFamily="2" charset="-94"/>
              </a:rPr>
              <a:t> alanlarının doluluğuna bağlı olarak </a:t>
            </a:r>
            <a:r>
              <a:rPr lang="tr-TR" altLang="tr-TR" sz="800" b="1" dirty="0">
                <a:latin typeface="Unbounded" pitchFamily="2" charset="-94"/>
              </a:rPr>
              <a:t>aktif/pasif</a:t>
            </a:r>
            <a:r>
              <a:rPr lang="tr-TR" altLang="tr-TR" sz="800" dirty="0">
                <a:latin typeface="Unbounded" pitchFamily="2" charset="-94"/>
              </a:rPr>
              <a:t> hale getirildi (_</a:t>
            </a:r>
            <a:r>
              <a:rPr lang="tr-TR" altLang="tr-TR" sz="800" b="1" dirty="0">
                <a:latin typeface="Unbounded" pitchFamily="2" charset="-94"/>
              </a:rPr>
              <a:t>isFormValid</a:t>
            </a:r>
            <a:r>
              <a:rPr lang="tr-TR" altLang="tr-TR" sz="800" dirty="0">
                <a:latin typeface="Unbounded" pitchFamily="2" charset="-94"/>
              </a:rPr>
              <a:t> boolean kontrolü). </a:t>
            </a:r>
          </a:p>
          <a:p>
            <a:pPr marL="476265" lvl="1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800" dirty="0">
                <a:latin typeface="Unbounded" pitchFamily="2" charset="-94"/>
              </a:rPr>
              <a:t>Renk durumu: Aktifse mavi (</a:t>
            </a:r>
            <a:r>
              <a:rPr lang="tr-TR" altLang="tr-TR" sz="800" b="1" dirty="0">
                <a:latin typeface="Unbounded" pitchFamily="2" charset="-94"/>
              </a:rPr>
              <a:t>primary</a:t>
            </a:r>
            <a:r>
              <a:rPr lang="tr-TR" altLang="tr-TR" sz="800" dirty="0">
                <a:latin typeface="Unbounded" pitchFamily="2" charset="-94"/>
              </a:rPr>
              <a:t>), pasifse </a:t>
            </a:r>
            <a:r>
              <a:rPr lang="tr-TR" altLang="tr-TR" sz="800" b="1" dirty="0">
                <a:latin typeface="Unbounded" pitchFamily="2" charset="-94"/>
              </a:rPr>
              <a:t>gri</a:t>
            </a:r>
            <a:r>
              <a:rPr lang="tr-TR" altLang="tr-TR" sz="800" dirty="0">
                <a:latin typeface="Unbounded" pitchFamily="2" charset="-94"/>
              </a:rPr>
              <a:t>.</a:t>
            </a:r>
          </a:p>
          <a:p>
            <a:pPr marL="38125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800" b="1" dirty="0">
                <a:latin typeface="Unbounded" pitchFamily="2" charset="-94"/>
              </a:rPr>
              <a:t>Geçici Backend Bağlantısı : </a:t>
            </a:r>
            <a:r>
              <a:rPr lang="tr-TR" altLang="tr-TR" sz="800" dirty="0">
                <a:latin typeface="Unbounded" pitchFamily="2" charset="-94"/>
              </a:rPr>
              <a:t>"Create" butonu bir </a:t>
            </a:r>
            <a:r>
              <a:rPr lang="tr-TR" altLang="tr-TR" sz="800" b="1" dirty="0">
                <a:latin typeface="Unbounded" pitchFamily="2" charset="-94"/>
              </a:rPr>
              <a:t>snackbar</a:t>
            </a:r>
            <a:r>
              <a:rPr lang="tr-TR" altLang="tr-TR" sz="800" dirty="0">
                <a:latin typeface="Unbounded" pitchFamily="2" charset="-94"/>
              </a:rPr>
              <a:t> bildirimi görüntüler. Güncellemeler </a:t>
            </a:r>
            <a:r>
              <a:rPr lang="tr-TR" altLang="tr-TR" sz="800" b="1" dirty="0">
                <a:latin typeface="Unbounded" pitchFamily="2" charset="-94"/>
              </a:rPr>
              <a:t>Github</a:t>
            </a:r>
            <a:r>
              <a:rPr lang="tr-TR" altLang="tr-TR" sz="800" dirty="0">
                <a:latin typeface="Unbounded" pitchFamily="2" charset="-94"/>
              </a:rPr>
              <a:t>'a yüklendi.</a:t>
            </a:r>
          </a:p>
        </p:txBody>
      </p:sp>
      <p:sp>
        <p:nvSpPr>
          <p:cNvPr id="2" name="Dikdörtgen 1"/>
          <p:cNvSpPr/>
          <p:nvPr/>
        </p:nvSpPr>
        <p:spPr>
          <a:xfrm>
            <a:off x="152400" y="4076602"/>
            <a:ext cx="8717280" cy="2746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00" b="1" dirty="0">
                <a:solidFill>
                  <a:srgbClr val="770F3E"/>
                </a:solidFill>
                <a:latin typeface="Unbounded" pitchFamily="2" charset="-94"/>
              </a:rPr>
              <a:t>Responsivelik ve Dil Değiştirme:</a:t>
            </a:r>
            <a:endParaRPr lang="tr-TR" altLang="tr-TR" sz="1000" b="1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800" b="1" dirty="0">
                <a:latin typeface="Unbounded" pitchFamily="2" charset="-94"/>
              </a:rPr>
              <a:t>Responsivelik için MediaQuery Kullanımı 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800" dirty="0">
                <a:latin typeface="Unbounded" pitchFamily="2" charset="-94"/>
              </a:rPr>
              <a:t>600 piksel üzeri cihazlar tablet, altı mobil olarak belirlendi. Tüm sayfalar yeni boyutlara göre yeniden tasarlandı.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800" b="1" dirty="0">
                <a:latin typeface="Unbounded" pitchFamily="2" charset="-94"/>
              </a:rPr>
              <a:t>Localization (Dil Değiştirme) - JSON Dosyaları 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800" dirty="0">
                <a:latin typeface="Unbounded" pitchFamily="2" charset="-94"/>
              </a:rPr>
              <a:t>Desteklenen diller: [de_DE, en_US, es_LA, tr_TR, zh_CN]. Key-Value yapısında Json dosyaları oluşturuldu.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800" b="1" dirty="0">
                <a:latin typeface="Unbounded" pitchFamily="2" charset="-94"/>
              </a:rPr>
              <a:t>Localization (Dil Değiştirme) - Locale Controller: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800" dirty="0">
                <a:latin typeface="Unbounded" pitchFamily="2" charset="-94"/>
              </a:rPr>
              <a:t>GetXController'dan genişletilerek changeLanguage metodu tanımlandı. ‘</a:t>
            </a:r>
            <a:r>
              <a:rPr lang="tr-TR" altLang="tr-TR" sz="800" b="1" dirty="0">
                <a:latin typeface="Unbounded" pitchFamily="2" charset="-94"/>
              </a:rPr>
              <a:t>.tr</a:t>
            </a:r>
            <a:r>
              <a:rPr lang="tr-TR" altLang="tr-TR" sz="800" dirty="0">
                <a:latin typeface="Unbounded" pitchFamily="2" charset="-94"/>
              </a:rPr>
              <a:t>’ uzantısı kullanılarak metinlerin otomatik çevrimi sağlandı.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800" b="1" dirty="0">
                <a:latin typeface="Unbounded" pitchFamily="2" charset="-94"/>
              </a:rPr>
              <a:t>Tema Değişikliği 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800" dirty="0">
                <a:latin typeface="Unbounded" pitchFamily="2" charset="-94"/>
              </a:rPr>
              <a:t>Arka plan ve yazı renkleri temaya göre düzenlendi.Tüm değişiklikler test edilip, hata düzeltmeleri yapıldı.</a:t>
            </a:r>
          </a:p>
        </p:txBody>
      </p:sp>
      <p:pic>
        <p:nvPicPr>
          <p:cNvPr id="18" name="Resim 17" descr="C:\Users\Shakespeare\Desktop\staj resimleri\create ticket\kontrolcü.png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2" t="5217" r="7218" b="6361"/>
          <a:stretch/>
        </p:blipFill>
        <p:spPr bwMode="auto">
          <a:xfrm>
            <a:off x="9773889" y="765669"/>
            <a:ext cx="2299031" cy="29589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6" name="Resim 25" descr="C:\Users\Shakespeare\Desktop\staj resimleri\create ticket\applyTextStyle.png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4" t="7707" r="6589" b="9796"/>
          <a:stretch/>
        </p:blipFill>
        <p:spPr bwMode="auto">
          <a:xfrm>
            <a:off x="9765181" y="3800549"/>
            <a:ext cx="2367277" cy="16644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7" name="Resim 26" descr="C:\Users\Shakespeare\Desktop\staj resimleri\locale theme\locale controller.png"/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9" t="11989" r="9958" b="15219"/>
          <a:stretch/>
        </p:blipFill>
        <p:spPr bwMode="auto">
          <a:xfrm>
            <a:off x="7496620" y="4362883"/>
            <a:ext cx="2238792" cy="12632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Resim 27" descr="C:\Users\Shakespeare\Desktop\staj resimleri\locale theme\ch.png"/>
          <p:cNvPicPr/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6" t="15415" r="15736" b="15504"/>
          <a:stretch/>
        </p:blipFill>
        <p:spPr bwMode="auto">
          <a:xfrm>
            <a:off x="10629580" y="5521138"/>
            <a:ext cx="1463675" cy="12426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9" name="Resim 28" descr="C:\Users\Shakespeare\Desktop\staj resimleri\locale theme\tr.png"/>
          <p:cNvPicPr/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6" t="6280" r="35261" b="62939"/>
          <a:stretch/>
        </p:blipFill>
        <p:spPr bwMode="auto">
          <a:xfrm>
            <a:off x="8869681" y="5702110"/>
            <a:ext cx="1650828" cy="1017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1" name="Resim 30" descr="C:\Users\Shakespeare\Desktop\staj resimleri\locale theme\media query.png"/>
          <p:cNvPicPr/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2" t="16492" r="9743" b="23277"/>
          <a:stretch/>
        </p:blipFill>
        <p:spPr bwMode="auto">
          <a:xfrm>
            <a:off x="7418346" y="1999414"/>
            <a:ext cx="2287297" cy="808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2" name="Resim 31" descr="C:\Users\Shakespeare\Desktop\staj resimleri\locale theme\theme controller.png"/>
          <p:cNvPicPr/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3" t="11673" r="13058" b="12363"/>
          <a:stretch/>
        </p:blipFill>
        <p:spPr bwMode="auto">
          <a:xfrm>
            <a:off x="7995072" y="2906667"/>
            <a:ext cx="1710571" cy="14107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4" name="Dikdörtgen 43"/>
          <p:cNvSpPr/>
          <p:nvPr/>
        </p:nvSpPr>
        <p:spPr>
          <a:xfrm>
            <a:off x="3413173" y="194571"/>
            <a:ext cx="59650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Bilet Ekleme , Responsivelik ve Dil Değiştirme </a:t>
            </a:r>
          </a:p>
        </p:txBody>
      </p:sp>
    </p:spTree>
    <p:extLst>
      <p:ext uri="{BB962C8B-B14F-4D97-AF65-F5344CB8AC3E}">
        <p14:creationId xmlns:p14="http://schemas.microsoft.com/office/powerpoint/2010/main" val="3086873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9165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4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8" name="Dikdörtgen 37"/>
          <p:cNvSpPr/>
          <p:nvPr/>
        </p:nvSpPr>
        <p:spPr>
          <a:xfrm>
            <a:off x="152400" y="200303"/>
            <a:ext cx="257955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Portal Intellium Mobile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sp>
        <p:nvSpPr>
          <p:cNvPr id="12" name="Dikdörtgen 11"/>
          <p:cNvSpPr/>
          <p:nvPr/>
        </p:nvSpPr>
        <p:spPr>
          <a:xfrm>
            <a:off x="4062431" y="194571"/>
            <a:ext cx="40671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Backend ve API Entegrasyonu</a:t>
            </a:r>
          </a:p>
        </p:txBody>
      </p:sp>
      <p:sp>
        <p:nvSpPr>
          <p:cNvPr id="4" name="Dikdörtgen 3"/>
          <p:cNvSpPr/>
          <p:nvPr/>
        </p:nvSpPr>
        <p:spPr>
          <a:xfrm>
            <a:off x="306802" y="645065"/>
            <a:ext cx="9091253" cy="2548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PostgreSQL Entegrasyonu :</a:t>
            </a:r>
            <a:r>
              <a:rPr lang="ar-SY" altLang="tr-TR" sz="1067" b="1" dirty="0">
                <a:solidFill>
                  <a:srgbClr val="770F3E"/>
                </a:solidFill>
                <a:latin typeface="Unbounded" pitchFamily="2" charset="-94"/>
              </a:rPr>
              <a:t> </a:t>
            </a:r>
            <a:endParaRPr lang="tr-TR" altLang="tr-TR" sz="1067" b="1" dirty="0">
              <a:solidFill>
                <a:srgbClr val="770F3E"/>
              </a:solidFill>
              <a:latin typeface="Unbounded" pitchFamily="2" charset="-94"/>
            </a:endParaRP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endParaRPr lang="tr-TR" altLang="tr-TR" sz="933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Backend Kurulumu: </a:t>
            </a: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933" dirty="0">
              <a:latin typeface="Unbounded" pitchFamily="2" charset="-94"/>
            </a:endParaRP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933" dirty="0">
                <a:latin typeface="Unbounded" pitchFamily="2" charset="-94"/>
              </a:rPr>
              <a:t>PostgreSQL kurulumu yapıldı. </a:t>
            </a:r>
            <a:r>
              <a:rPr lang="tr-TR" altLang="tr-TR" sz="933" b="1" dirty="0">
                <a:latin typeface="Unbounded" pitchFamily="2" charset="-94"/>
              </a:rPr>
              <a:t>Backend</a:t>
            </a:r>
            <a:r>
              <a:rPr lang="tr-TR" altLang="tr-TR" sz="933" dirty="0">
                <a:latin typeface="Unbounded" pitchFamily="2" charset="-94"/>
              </a:rPr>
              <a:t> projesi indirildi ve çalıştırıldı.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Connection String</a:t>
            </a:r>
            <a:r>
              <a:rPr lang="tr-TR" altLang="tr-TR" sz="933" dirty="0">
                <a:latin typeface="Unbounded" pitchFamily="2" charset="-94"/>
              </a:rPr>
              <a:t>: </a:t>
            </a: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933" dirty="0">
              <a:latin typeface="Unbounded" pitchFamily="2" charset="-94"/>
            </a:endParaRP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933" dirty="0">
                <a:latin typeface="Unbounded" pitchFamily="2" charset="-94"/>
              </a:rPr>
              <a:t>appsettings.json dosyasında </a:t>
            </a:r>
            <a:r>
              <a:rPr lang="tr-TR" altLang="tr-TR" sz="933" b="1" dirty="0">
                <a:latin typeface="Unbounded" pitchFamily="2" charset="-94"/>
              </a:rPr>
              <a:t>PostgreSQL</a:t>
            </a:r>
            <a:r>
              <a:rPr lang="tr-TR" altLang="tr-TR" sz="933" dirty="0">
                <a:latin typeface="Unbounded" pitchFamily="2" charset="-94"/>
              </a:rPr>
              <a:t> bağlantısı için tanımlandı.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tr-TR" sz="933" b="1" dirty="0">
                <a:latin typeface="Unbounded" pitchFamily="2" charset="-94"/>
              </a:rPr>
              <a:t>Entity Framework Core ile Entegrasyon</a:t>
            </a:r>
            <a:r>
              <a:rPr lang="tr-TR" altLang="tr-TR" sz="933" b="1" dirty="0">
                <a:latin typeface="Unbounded" pitchFamily="2" charset="-94"/>
              </a:rPr>
              <a:t>: </a:t>
            </a: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933" b="1" dirty="0">
              <a:latin typeface="Unbounded" pitchFamily="2" charset="-94"/>
            </a:endParaRP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933" dirty="0">
                <a:latin typeface="Unbounded" pitchFamily="2" charset="-94"/>
              </a:rPr>
              <a:t>Program.cs dosyasında </a:t>
            </a:r>
            <a:r>
              <a:rPr lang="tr-TR" altLang="tr-TR" sz="933" b="1" dirty="0">
                <a:latin typeface="Unbounded" pitchFamily="2" charset="-94"/>
              </a:rPr>
              <a:t>veritabanı</a:t>
            </a:r>
            <a:r>
              <a:rPr lang="tr-TR" altLang="tr-TR" sz="933" dirty="0">
                <a:latin typeface="Unbounded" pitchFamily="2" charset="-94"/>
              </a:rPr>
              <a:t> bağlamı kaydedildi.</a:t>
            </a:r>
            <a:endParaRPr lang="tr-TR" altLang="tr-TR" sz="133" dirty="0">
              <a:latin typeface="Unbounded" pitchFamily="2" charset="-94"/>
            </a:endParaRPr>
          </a:p>
        </p:txBody>
      </p:sp>
      <p:sp>
        <p:nvSpPr>
          <p:cNvPr id="18" name="Dikdörtgen 17"/>
          <p:cNvSpPr/>
          <p:nvPr/>
        </p:nvSpPr>
        <p:spPr>
          <a:xfrm>
            <a:off x="306802" y="3305588"/>
            <a:ext cx="7209566" cy="31228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Backend Katmanları :</a:t>
            </a:r>
            <a:r>
              <a:rPr lang="ar-SY" altLang="tr-TR" sz="1067" b="1" dirty="0">
                <a:solidFill>
                  <a:srgbClr val="770F3E"/>
                </a:solidFill>
                <a:latin typeface="Unbounded" pitchFamily="2" charset="-94"/>
              </a:rPr>
              <a:t> </a:t>
            </a:r>
            <a:endParaRPr lang="tr-TR" altLang="tr-TR" sz="1067" b="1" dirty="0">
              <a:solidFill>
                <a:srgbClr val="770F3E"/>
              </a:solidFill>
              <a:latin typeface="Unbounded" pitchFamily="2" charset="-94"/>
            </a:endParaRP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endParaRPr lang="tr-TR" altLang="tr-TR" sz="933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Business Layer (iŞ Katmanı): 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tr-TR" altLang="tr-TR" sz="933" dirty="0">
              <a:latin typeface="Unbounded" pitchFamily="2" charset="-94"/>
            </a:endParaRP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933" dirty="0">
                <a:latin typeface="Unbounded" pitchFamily="2" charset="-94"/>
              </a:rPr>
              <a:t>Uygulamanın iş mantığının yürütüldüğü katman.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933" dirty="0">
                <a:latin typeface="Unbounded" pitchFamily="2" charset="-94"/>
              </a:rPr>
              <a:t>Ticket'ları yöneten servisler ve şirket iş kurallarına uygun çalışan sınıflar.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Web API:</a:t>
            </a:r>
            <a:r>
              <a:rPr lang="tr-TR" altLang="tr-TR" sz="933" dirty="0">
                <a:latin typeface="Unbounded" pitchFamily="2" charset="-94"/>
              </a:rPr>
              <a:t> 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tr-TR" altLang="tr-TR" sz="933" dirty="0">
              <a:latin typeface="Unbounded" pitchFamily="2" charset="-94"/>
            </a:endParaRP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933" dirty="0">
                <a:latin typeface="Unbounded" pitchFamily="2" charset="-94"/>
              </a:rPr>
              <a:t>API isteklerini karşılayıp (HTTP GET, POST, PUT, DELETE), yanıtları dönen katman.</a:t>
            </a:r>
          </a:p>
          <a:p>
            <a:pPr marL="933466" lvl="2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933" dirty="0">
                <a:latin typeface="Unbounded" pitchFamily="2" charset="-94"/>
              </a:rPr>
              <a:t>Ticket işlemleri için </a:t>
            </a:r>
            <a:r>
              <a:rPr lang="tr-TR" altLang="tr-TR" sz="933" b="1" dirty="0">
                <a:latin typeface="Unbounded" pitchFamily="2" charset="-94"/>
              </a:rPr>
              <a:t>endpoint</a:t>
            </a:r>
            <a:r>
              <a:rPr lang="tr-TR" altLang="tr-TR" sz="933" dirty="0">
                <a:latin typeface="Unbounded" pitchFamily="2" charset="-94"/>
              </a:rPr>
              <a:t>'ler :  </a:t>
            </a:r>
          </a:p>
          <a:p>
            <a:pPr marL="933466" lvl="2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933" dirty="0">
                <a:latin typeface="Unbounded" pitchFamily="2" charset="-94"/>
              </a:rPr>
              <a:t>Bilet listeleme  -  Bilet detaylarını getirme  -  Bilet güncelleme ve silme.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tr-TR" sz="933" b="1" dirty="0">
                <a:latin typeface="Unbounded" pitchFamily="2" charset="-94"/>
              </a:rPr>
              <a:t>MVC Yapısı ve Fonksiyonel Geliştirme</a:t>
            </a:r>
            <a:r>
              <a:rPr lang="tr-TR" altLang="tr-TR" sz="933" b="1" dirty="0">
                <a:latin typeface="Unbounded" pitchFamily="2" charset="-94"/>
              </a:rPr>
              <a:t>: </a:t>
            </a:r>
          </a:p>
          <a:p>
            <a:pPr marL="304816"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933" b="1" dirty="0">
              <a:latin typeface="Unbounded" pitchFamily="2" charset="-94"/>
            </a:endParaRP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933" dirty="0">
                <a:latin typeface="Unbounded" pitchFamily="2" charset="-94"/>
              </a:rPr>
              <a:t>Business ve Web API katmanlarının mantığı anlaşıldı.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tr-TR" sz="933" dirty="0">
                <a:latin typeface="Unbounded" pitchFamily="2" charset="-94"/>
              </a:rPr>
              <a:t>Ticket API fonksiyonlarını oluşturma için altyapı hazırlandı.</a:t>
            </a:r>
          </a:p>
        </p:txBody>
      </p:sp>
      <p:grpSp>
        <p:nvGrpSpPr>
          <p:cNvPr id="24" name="Grup 23"/>
          <p:cNvGrpSpPr/>
          <p:nvPr/>
        </p:nvGrpSpPr>
        <p:grpSpPr>
          <a:xfrm>
            <a:off x="8075973" y="1193159"/>
            <a:ext cx="2003425" cy="800735"/>
            <a:chOff x="0" y="0"/>
            <a:chExt cx="2003958" cy="801015"/>
          </a:xfrm>
        </p:grpSpPr>
        <p:grpSp>
          <p:nvGrpSpPr>
            <p:cNvPr id="25" name="Grup 24"/>
            <p:cNvGrpSpPr/>
            <p:nvPr/>
          </p:nvGrpSpPr>
          <p:grpSpPr>
            <a:xfrm>
              <a:off x="244699" y="25758"/>
              <a:ext cx="1503603" cy="739140"/>
              <a:chOff x="0" y="0"/>
              <a:chExt cx="1503603" cy="739140"/>
            </a:xfrm>
          </p:grpSpPr>
          <p:grpSp>
            <p:nvGrpSpPr>
              <p:cNvPr id="27" name="Grup 26"/>
              <p:cNvGrpSpPr/>
              <p:nvPr/>
            </p:nvGrpSpPr>
            <p:grpSpPr>
              <a:xfrm>
                <a:off x="0" y="0"/>
                <a:ext cx="1503603" cy="739140"/>
                <a:chOff x="0" y="0"/>
                <a:chExt cx="1503603" cy="739140"/>
              </a:xfrm>
            </p:grpSpPr>
            <p:pic>
              <p:nvPicPr>
                <p:cNvPr id="29" name="Resim 28" descr="C:\Users\Shakespeare\Desktop\staj resimleri\logos\postgresql.png"/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101" t="8656" b="8028"/>
                <a:stretch/>
              </p:blipFill>
              <p:spPr bwMode="auto">
                <a:xfrm>
                  <a:off x="0" y="0"/>
                  <a:ext cx="798195" cy="73914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53640926-AAD7-44D8-BBD7-CCE9431645EC}">
                    <a14:shadowObscured xmlns:a14="http://schemas.microsoft.com/office/drawing/2010/main"/>
                  </a:ext>
                </a:extLst>
              </p:spPr>
            </p:pic>
            <p:pic>
              <p:nvPicPr>
                <p:cNvPr id="31" name="Resim 30" descr="C:\Users\Shakespeare\Desktop\staj resimleri\logos\getlutter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659" t="21669" r="19074" b="24145"/>
                <a:stretch/>
              </p:blipFill>
              <p:spPr bwMode="auto">
                <a:xfrm>
                  <a:off x="837488" y="0"/>
                  <a:ext cx="666115" cy="7048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53640926-AAD7-44D8-BBD7-CCE9431645EC}">
                    <a14:shadowObscured xmlns:a14="http://schemas.microsoft.com/office/drawing/2010/main"/>
                  </a:ext>
                </a:extLst>
              </p:spPr>
            </p:pic>
          </p:grpSp>
          <p:sp>
            <p:nvSpPr>
              <p:cNvPr id="28" name="Çarpı 27"/>
              <p:cNvSpPr/>
              <p:nvPr/>
            </p:nvSpPr>
            <p:spPr>
              <a:xfrm>
                <a:off x="752030" y="273466"/>
                <a:ext cx="178435" cy="178435"/>
              </a:xfrm>
              <a:prstGeom prst="plus">
                <a:avLst>
                  <a:gd name="adj" fmla="val 39368"/>
                </a:avLst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tr-TR" dirty="0"/>
              </a:p>
            </p:txBody>
          </p:sp>
        </p:grpSp>
        <p:sp>
          <p:nvSpPr>
            <p:cNvPr id="26" name="Yuvarlatılmış Dikdörtgen 25"/>
            <p:cNvSpPr/>
            <p:nvPr/>
          </p:nvSpPr>
          <p:spPr>
            <a:xfrm>
              <a:off x="0" y="0"/>
              <a:ext cx="2003958" cy="801015"/>
            </a:xfrm>
            <a:prstGeom prst="round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tr-TR" dirty="0"/>
            </a:p>
          </p:txBody>
        </p:sp>
      </p:grpSp>
      <p:pic>
        <p:nvPicPr>
          <p:cNvPr id="32" name="Resim 31" descr="C:\Users\Shakespeare\Desktop\staj resimleri\APİ\bağlama1.png"/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9" t="22844" r="5834" b="25996"/>
          <a:stretch/>
        </p:blipFill>
        <p:spPr bwMode="auto">
          <a:xfrm>
            <a:off x="5145589" y="3305588"/>
            <a:ext cx="4931207" cy="6588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0" name="Resim 39" descr="C:\Users\Shakespeare\Desktop\staj resimleri\APİ\bağlama2.png"/>
          <p:cNvPicPr/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2" t="23318" r="7624" b="26239"/>
          <a:stretch/>
        </p:blipFill>
        <p:spPr bwMode="auto">
          <a:xfrm>
            <a:off x="5605413" y="5977632"/>
            <a:ext cx="4469130" cy="6826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Resim 2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" t="8922" r="79854" b="6412"/>
          <a:stretch/>
        </p:blipFill>
        <p:spPr>
          <a:xfrm>
            <a:off x="10186799" y="1046226"/>
            <a:ext cx="1881063" cy="56508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61998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9165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4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8" name="Dikdörtgen 37"/>
          <p:cNvSpPr/>
          <p:nvPr/>
        </p:nvSpPr>
        <p:spPr>
          <a:xfrm>
            <a:off x="152400" y="200303"/>
            <a:ext cx="257955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Portal Intellium Mobile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sp>
        <p:nvSpPr>
          <p:cNvPr id="39" name="Dikdörtgen 38"/>
          <p:cNvSpPr/>
          <p:nvPr/>
        </p:nvSpPr>
        <p:spPr>
          <a:xfrm>
            <a:off x="151008" y="663837"/>
            <a:ext cx="4815514" cy="977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TicketAPI Kullanım Alanları : </a:t>
            </a:r>
          </a:p>
          <a:p>
            <a:pPr marL="171450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dirty="0">
                <a:latin typeface="Unbounded" pitchFamily="2" charset="-94"/>
              </a:rPr>
              <a:t>Admin ve müşteri bazlı ticket verilerini listeleme.</a:t>
            </a:r>
          </a:p>
          <a:p>
            <a:pPr marL="171450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dirty="0">
                <a:latin typeface="Unbounded" pitchFamily="2" charset="-94"/>
              </a:rPr>
              <a:t>Ticket verileri için filtreleme ve arama fonksiyonlarını yönetme.</a:t>
            </a:r>
          </a:p>
        </p:txBody>
      </p:sp>
      <p:sp>
        <p:nvSpPr>
          <p:cNvPr id="12" name="Dikdörtgen 11"/>
          <p:cNvSpPr/>
          <p:nvPr/>
        </p:nvSpPr>
        <p:spPr>
          <a:xfrm>
            <a:off x="3638436" y="194571"/>
            <a:ext cx="49151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TicketAPI ve Listeleme Fonksiyonları</a:t>
            </a:r>
          </a:p>
        </p:txBody>
      </p:sp>
      <p:sp>
        <p:nvSpPr>
          <p:cNvPr id="2" name="Dikdörtgen 1"/>
          <p:cNvSpPr/>
          <p:nvPr/>
        </p:nvSpPr>
        <p:spPr>
          <a:xfrm>
            <a:off x="151007" y="4406047"/>
            <a:ext cx="7721600" cy="21570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TicketsInfoScreen Entegrasyonu :</a:t>
            </a:r>
            <a:endParaRPr lang="tr-TR" altLang="tr-TR" sz="1067" b="1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Kullanıcı Deneyimi - Müşteri Bazlı Listeleme : </a:t>
            </a:r>
          </a:p>
          <a:p>
            <a:pPr marL="476265" lvl="1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sz="933" dirty="0">
                <a:latin typeface="Unbounded" pitchFamily="2" charset="-94"/>
              </a:rPr>
              <a:t>getAllByCustomer() metodu ile veriler çekilir ve ekrana liste halinde yansıtılır.</a:t>
            </a:r>
          </a:p>
          <a:p>
            <a:pPr marL="476265" lvl="1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sz="933" dirty="0">
                <a:latin typeface="Unbounded" pitchFamily="2" charset="-94"/>
              </a:rPr>
              <a:t>Kullanıcılar, liste üzerinde ticket’ların detaylarını görüntüleyebilir.</a:t>
            </a:r>
            <a:endParaRPr lang="tr-TR" altLang="tr-TR" sz="933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Arama ve Filtreleme 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Arama : </a:t>
            </a:r>
            <a:r>
              <a:rPr lang="tr-TR" altLang="tr-TR" sz="933" dirty="0">
                <a:latin typeface="Unbounded" pitchFamily="2" charset="-94"/>
              </a:rPr>
              <a:t>Kullanıcı, metin alanı kullanarak belirli ticket isimlerini arayabilir.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Filtreleme : </a:t>
            </a:r>
            <a:r>
              <a:rPr lang="sv-SE" altLang="tr-TR" sz="933" dirty="0">
                <a:latin typeface="Unbounded" pitchFamily="2" charset="-94"/>
              </a:rPr>
              <a:t>Ticket verileri belirli kriterlere göre filtrelenebilir.</a:t>
            </a:r>
            <a:endParaRPr lang="tr-TR" altLang="tr-TR" sz="933" dirty="0">
              <a:latin typeface="Unbounded" pitchFamily="2" charset="-94"/>
            </a:endParaRPr>
          </a:p>
        </p:txBody>
      </p:sp>
      <p:sp>
        <p:nvSpPr>
          <p:cNvPr id="4" name="Dikdörtgen 3"/>
          <p:cNvSpPr/>
          <p:nvPr/>
        </p:nvSpPr>
        <p:spPr>
          <a:xfrm>
            <a:off x="163171" y="1936633"/>
            <a:ext cx="7433970" cy="2397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Ana Metodlar :</a:t>
            </a:r>
            <a:r>
              <a:rPr lang="ar-SY" altLang="tr-TR" sz="1067" b="1" dirty="0">
                <a:solidFill>
                  <a:srgbClr val="770F3E"/>
                </a:solidFill>
                <a:latin typeface="Unbounded" pitchFamily="2" charset="-94"/>
              </a:rPr>
              <a:t> </a:t>
            </a:r>
            <a:endParaRPr lang="tr-TR" altLang="tr-TR" sz="933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altLang="tr-TR" sz="933" b="1" dirty="0">
                <a:latin typeface="Unbounded" pitchFamily="2" charset="-94"/>
              </a:rPr>
              <a:t>getList() :</a:t>
            </a:r>
            <a:r>
              <a:rPr lang="tr-TR" altLang="tr-TR" sz="933" dirty="0">
                <a:latin typeface="Unbounded" pitchFamily="2" charset="-94"/>
              </a:rPr>
              <a:t> Admin kullanıcıların tüm ticket'ları listelemesi için kullanılır.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endParaRPr lang="tr-TR" altLang="tr-TR" sz="933" dirty="0">
              <a:latin typeface="Unbounded" pitchFamily="2" charset="-94"/>
            </a:endParaRP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HTTP İsteği : </a:t>
            </a:r>
            <a:r>
              <a:rPr lang="tr-TR" altLang="tr-TR" sz="933" dirty="0">
                <a:latin typeface="Unbounded" pitchFamily="2" charset="-94"/>
              </a:rPr>
              <a:t>ApiService.get ile /api/Ticket/getAll endpoint'ine GET isteği gönderilir.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Yanıt Değerlendirme : </a:t>
            </a:r>
            <a:r>
              <a:rPr lang="tr-TR" altLang="tr-TR" sz="933" dirty="0">
                <a:latin typeface="Unbounded" pitchFamily="2" charset="-94"/>
              </a:rPr>
              <a:t>Yanıt statusCode değerine göre JSON formatında ayrıştırılır.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Veri Ayrıştırma : </a:t>
            </a:r>
            <a:r>
              <a:rPr lang="tr-TR" altLang="tr-TR" sz="933" dirty="0">
                <a:latin typeface="Unbounded" pitchFamily="2" charset="-94"/>
              </a:rPr>
              <a:t>JSON yanıtı, Ticket.fromJson(json) metodu ile List olarak dönüştürülür.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Hata Yönetimi : </a:t>
            </a:r>
            <a:r>
              <a:rPr lang="tr-TR" altLang="tr-TR" sz="933" dirty="0">
                <a:latin typeface="Unbounded" pitchFamily="2" charset="-94"/>
              </a:rPr>
              <a:t>Hatalar try-catch bloğu ile yakalanıp konsola yazdırılır..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476266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altLang="tr-TR" sz="933" b="1" dirty="0">
                <a:latin typeface="Unbounded" pitchFamily="2" charset="-94"/>
              </a:rPr>
              <a:t>getAllByCustomer() :</a:t>
            </a:r>
            <a:r>
              <a:rPr lang="tr-TR" altLang="tr-TR" sz="933" dirty="0">
                <a:latin typeface="Unbounded" pitchFamily="2" charset="-94"/>
              </a:rPr>
              <a:t> Belirli bir müşteriye ait ticket verilerini listeleme için kullanılır.</a:t>
            </a:r>
          </a:p>
          <a:p>
            <a:pPr marL="304816"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933" dirty="0">
              <a:latin typeface="Unbounded" pitchFamily="2" charset="-94"/>
            </a:endParaRP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b="1" dirty="0">
                <a:latin typeface="Unbounded" pitchFamily="2" charset="-94"/>
              </a:rPr>
              <a:t>URI Oluşturma: </a:t>
            </a:r>
            <a:r>
              <a:rPr lang="tr-TR" sz="933" dirty="0">
                <a:latin typeface="Unbounded" pitchFamily="2" charset="-94"/>
              </a:rPr>
              <a:t>customerId parametresiyle /api/Ticket/getAllByCustomer endpoint'ine GET isteği yapılır.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b="1" dirty="0">
                <a:latin typeface="Unbounded" pitchFamily="2" charset="-94"/>
              </a:rPr>
              <a:t>Yanıt Değerlendirme</a:t>
            </a:r>
            <a:r>
              <a:rPr lang="tr-TR" sz="933" dirty="0">
                <a:latin typeface="Unbounded" pitchFamily="2" charset="-94"/>
              </a:rPr>
              <a:t>: Gelen yanıt JSON formatında ayrıştırılır.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b="1" dirty="0">
                <a:latin typeface="Unbounded" pitchFamily="2" charset="-94"/>
              </a:rPr>
              <a:t>Veri Ayrıştırma</a:t>
            </a:r>
            <a:r>
              <a:rPr lang="tr-TR" sz="933" dirty="0">
                <a:latin typeface="Unbounded" pitchFamily="2" charset="-94"/>
              </a:rPr>
              <a:t>: JSON verileri Ticket nesnelerine dönüştürülür ve bir listeye eklenir.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b="1" dirty="0">
                <a:latin typeface="Unbounded" pitchFamily="2" charset="-94"/>
              </a:rPr>
              <a:t>Hata Yönetimi</a:t>
            </a:r>
            <a:r>
              <a:rPr lang="tr-TR" sz="933" dirty="0">
                <a:latin typeface="Unbounded" pitchFamily="2" charset="-94"/>
              </a:rPr>
              <a:t>: Hatalar try-catch ile ele alınır ve konsola yazılır.</a:t>
            </a: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6" t="2166" r="24722" b="5229"/>
          <a:stretch/>
        </p:blipFill>
        <p:spPr>
          <a:xfrm>
            <a:off x="7284721" y="4809744"/>
            <a:ext cx="1943582" cy="20098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grpSp>
        <p:nvGrpSpPr>
          <p:cNvPr id="9" name="Grup 8"/>
          <p:cNvGrpSpPr/>
          <p:nvPr/>
        </p:nvGrpSpPr>
        <p:grpSpPr>
          <a:xfrm>
            <a:off x="8943287" y="746713"/>
            <a:ext cx="3191594" cy="4019104"/>
            <a:chOff x="8506900" y="1028179"/>
            <a:chExt cx="3325232" cy="4427665"/>
          </a:xfrm>
          <a:effectLst/>
        </p:grpSpPr>
        <p:grpSp>
          <p:nvGrpSpPr>
            <p:cNvPr id="7" name="Grup 6"/>
            <p:cNvGrpSpPr/>
            <p:nvPr/>
          </p:nvGrpSpPr>
          <p:grpSpPr>
            <a:xfrm>
              <a:off x="8506900" y="1028179"/>
              <a:ext cx="3325232" cy="2349694"/>
              <a:chOff x="1972883" y="919101"/>
              <a:chExt cx="5904883" cy="4172542"/>
            </a:xfrm>
          </p:grpSpPr>
          <p:pic>
            <p:nvPicPr>
              <p:cNvPr id="3" name="Resim 2"/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00" t="41451" r="6491" b="32890"/>
              <a:stretch/>
            </p:blipFill>
            <p:spPr>
              <a:xfrm>
                <a:off x="1984706" y="3970846"/>
                <a:ext cx="5893060" cy="1120797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reflection blurRad="12700" stA="38000" endPos="28000" dist="5000" dir="5400000" sy="-100000" algn="bl" rotWithShape="0"/>
              </a:effectLst>
            </p:spPr>
          </p:pic>
          <p:pic>
            <p:nvPicPr>
              <p:cNvPr id="5" name="Resim 4"/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53" t="15259" r="5842" b="13926"/>
              <a:stretch/>
            </p:blipFill>
            <p:spPr>
              <a:xfrm>
                <a:off x="1972883" y="919101"/>
                <a:ext cx="5871044" cy="3047078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p:grpSp>
        <p:pic>
          <p:nvPicPr>
            <p:cNvPr id="8" name="Resim 7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68" t="18400" r="10885" b="5733"/>
            <a:stretch/>
          </p:blipFill>
          <p:spPr>
            <a:xfrm>
              <a:off x="8524241" y="3377873"/>
              <a:ext cx="3304540" cy="207797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pic>
        <p:nvPicPr>
          <p:cNvPr id="25" name="Resim 24"/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4699" y="4850345"/>
            <a:ext cx="2631892" cy="19736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26" name="Resim 25"/>
          <p:cNvPicPr/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6307" y="2352273"/>
            <a:ext cx="1123950" cy="2362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27" name="Resim 26"/>
          <p:cNvPicPr/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1"/>
          <a:stretch/>
        </p:blipFill>
        <p:spPr>
          <a:xfrm>
            <a:off x="5959455" y="767803"/>
            <a:ext cx="2908426" cy="13861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500585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-73152"/>
            <a:ext cx="12192000" cy="787400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9653144" y="-3197352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>
            <a:off x="-1900913" y="-2368216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8" name="Dikdörtgen 37"/>
          <p:cNvSpPr/>
          <p:nvPr/>
        </p:nvSpPr>
        <p:spPr>
          <a:xfrm>
            <a:off x="4932060" y="22494"/>
            <a:ext cx="23278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32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SUREM+</a:t>
            </a:r>
            <a:endParaRPr lang="en-US" sz="3200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sp>
        <p:nvSpPr>
          <p:cNvPr id="39" name="Dikdörtgen 38"/>
          <p:cNvSpPr/>
          <p:nvPr/>
        </p:nvSpPr>
        <p:spPr>
          <a:xfrm>
            <a:off x="813945" y="842582"/>
            <a:ext cx="6830440" cy="5991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Kullanıcı Rolleri ve İşlevleri: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tr-TR" altLang="tr-TR" sz="933" b="1" dirty="0">
                <a:latin typeface="Unbounded" pitchFamily="2" charset="-94"/>
              </a:rPr>
              <a:t>User (Kullanıcı):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933" dirty="0">
                <a:latin typeface="Unbounded" pitchFamily="2" charset="-94"/>
              </a:rPr>
              <a:t>Görüntülerın kalitesini yüksek çözünürlüğe dönüştürmek için resim yükleyebilir.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933" dirty="0">
                <a:latin typeface="Unbounded" pitchFamily="2" charset="-94"/>
              </a:rPr>
              <a:t> Sonuçları görüntüleyebilir ve kaydedebilir.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933" dirty="0">
                <a:latin typeface="Unbounded" pitchFamily="2" charset="-94"/>
              </a:rPr>
              <a:t>Model çıktılarını test ederek geri bildirimlerde bulunabilir.</a:t>
            </a:r>
          </a:p>
          <a:p>
            <a:pPr marL="304815" lvl="2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endParaRPr lang="tr-TR" altLang="tr-TR" sz="933" dirty="0">
              <a:latin typeface="Unbounded" pitchFamily="2" charset="-94"/>
            </a:endParaRP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Teknik Özellikler: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b="1" dirty="0">
                <a:latin typeface="Unbounded" pitchFamily="2" charset="-94"/>
              </a:rPr>
              <a:t>Yapay Zeka Modeli 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b="1" dirty="0">
                <a:latin typeface="Unbounded" pitchFamily="2" charset="-94"/>
              </a:rPr>
              <a:t>SRCNN (Super-Resolution Convolutional Neural Network): </a:t>
            </a:r>
            <a:r>
              <a:rPr lang="tr-TR" altLang="tr-TR" sz="933" dirty="0">
                <a:latin typeface="Unbounded" pitchFamily="2" charset="-94"/>
              </a:rPr>
              <a:t>Görüntülerin çözünürlüğünü artırmak için kullanılacak.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b="1" dirty="0">
                <a:latin typeface="Unbounded" pitchFamily="2" charset="-94"/>
              </a:rPr>
              <a:t>TensorFlow</a:t>
            </a:r>
            <a:r>
              <a:rPr lang="tr-TR" altLang="tr-TR" sz="933" dirty="0">
                <a:latin typeface="Unbounded" pitchFamily="2" charset="-94"/>
              </a:rPr>
              <a:t> ve </a:t>
            </a:r>
            <a:r>
              <a:rPr lang="tr-TR" altLang="tr-TR" sz="933" b="1" dirty="0">
                <a:latin typeface="Unbounded" pitchFamily="2" charset="-94"/>
              </a:rPr>
              <a:t>Pytorch</a:t>
            </a:r>
            <a:r>
              <a:rPr lang="tr-TR" altLang="tr-TR" sz="933" dirty="0">
                <a:latin typeface="Unbounded" pitchFamily="2" charset="-94"/>
              </a:rPr>
              <a:t> kütüphaneleriyle geliştirilecek.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b="1" dirty="0">
                <a:latin typeface="Unbounded" pitchFamily="2" charset="-94"/>
              </a:rPr>
              <a:t>Düşük </a:t>
            </a:r>
            <a:r>
              <a:rPr lang="tr-TR" altLang="tr-TR" sz="933" dirty="0">
                <a:latin typeface="Unbounded" pitchFamily="2" charset="-94"/>
              </a:rPr>
              <a:t>ve</a:t>
            </a:r>
            <a:r>
              <a:rPr lang="tr-TR" altLang="tr-TR" sz="933" b="1" dirty="0">
                <a:latin typeface="Unbounded" pitchFamily="2" charset="-94"/>
              </a:rPr>
              <a:t> yüksek </a:t>
            </a:r>
            <a:r>
              <a:rPr lang="tr-TR" altLang="tr-TR" sz="933" dirty="0">
                <a:latin typeface="Unbounded" pitchFamily="2" charset="-94"/>
              </a:rPr>
              <a:t>çözünürlüklü veri çiftleriyle model eğitilecek.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b="1" dirty="0">
                <a:latin typeface="Unbounded" pitchFamily="2" charset="-94"/>
              </a:rPr>
              <a:t>API Entegrasyonu 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dirty="0">
                <a:latin typeface="Unbounded" pitchFamily="2" charset="-94"/>
              </a:rPr>
              <a:t>Modelden gelen çıktıları Flutter uygulamasına aktarmak için RESTful API tasarlanacak.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Flask </a:t>
            </a:r>
            <a:r>
              <a:rPr lang="tr-TR" altLang="tr-TR" sz="933" dirty="0">
                <a:latin typeface="Unbounded" pitchFamily="2" charset="-94"/>
              </a:rPr>
              <a:t>server altyapısı kullanılacak.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b="1" dirty="0">
                <a:latin typeface="Unbounded" pitchFamily="2" charset="-94"/>
              </a:rPr>
              <a:t>Flutter Uygulaması 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dirty="0">
                <a:latin typeface="Unbounded" pitchFamily="2" charset="-94"/>
              </a:rPr>
              <a:t>Kullanıcı dostu arayüz tasarımı.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b="1" dirty="0">
                <a:latin typeface="Unbounded" pitchFamily="2" charset="-94"/>
              </a:rPr>
              <a:t>Firebase Hizmetleri 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sv-SE" altLang="tr-TR" sz="933" b="1" dirty="0">
                <a:latin typeface="Unbounded" pitchFamily="2" charset="-94"/>
              </a:rPr>
              <a:t>Authentication</a:t>
            </a:r>
            <a:r>
              <a:rPr lang="tr-TR" altLang="tr-TR" sz="933" b="1" dirty="0">
                <a:latin typeface="Unbounded" pitchFamily="2" charset="-94"/>
              </a:rPr>
              <a:t> </a:t>
            </a:r>
            <a:r>
              <a:rPr lang="sv-SE" altLang="tr-TR" sz="933" dirty="0">
                <a:latin typeface="Unbounded" pitchFamily="2" charset="-94"/>
              </a:rPr>
              <a:t>: Kullanıcı kimlik doğrulama desteği.</a:t>
            </a:r>
            <a:endParaRPr lang="tr-TR" altLang="tr-TR" sz="933" dirty="0">
              <a:latin typeface="Unbounded" pitchFamily="2" charset="-94"/>
            </a:endParaRP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Storage : </a:t>
            </a:r>
            <a:r>
              <a:rPr lang="tr-TR" altLang="tr-TR" sz="933" dirty="0">
                <a:latin typeface="Unbounded" pitchFamily="2" charset="-94"/>
              </a:rPr>
              <a:t>Dosya yükleme ve saklama işlemleri.</a:t>
            </a:r>
          </a:p>
        </p:txBody>
      </p:sp>
      <p:pic>
        <p:nvPicPr>
          <p:cNvPr id="11" name="Resim 10" descr="C:\Users\Shakespeare\Desktop\staj resimleri\logos\surem+.png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23"/>
          <a:stretch/>
        </p:blipFill>
        <p:spPr bwMode="auto">
          <a:xfrm>
            <a:off x="8025997" y="1940040"/>
            <a:ext cx="2249805" cy="8267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2" name="Grup 11"/>
          <p:cNvGrpSpPr/>
          <p:nvPr/>
        </p:nvGrpSpPr>
        <p:grpSpPr>
          <a:xfrm>
            <a:off x="8025997" y="2990857"/>
            <a:ext cx="2589407" cy="1162535"/>
            <a:chOff x="0" y="0"/>
            <a:chExt cx="4299734" cy="1931542"/>
          </a:xfrm>
        </p:grpSpPr>
        <p:pic>
          <p:nvPicPr>
            <p:cNvPr id="13" name="Resim 12" descr="C:\Users\Shakespeare\Pictures\Screenshots\Ekran görüntüsü 2024-10-12 164733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249" y="205484"/>
              <a:ext cx="3797935" cy="14395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Resim 13" descr="C:\Users\Shakespeare\Pictures\Screenshots\Ekran görüntüsü 2024-10-12 164835.png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1" t="31891" r="61354" b="1"/>
            <a:stretch/>
          </p:blipFill>
          <p:spPr bwMode="auto">
            <a:xfrm>
              <a:off x="2799708" y="251717"/>
              <a:ext cx="759460" cy="73406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5" name="Yuvarlatılmış Dikdörtgen 14"/>
            <p:cNvSpPr/>
            <p:nvPr/>
          </p:nvSpPr>
          <p:spPr>
            <a:xfrm>
              <a:off x="0" y="0"/>
              <a:ext cx="4299734" cy="1931542"/>
            </a:xfrm>
            <a:prstGeom prst="roundRect">
              <a:avLst/>
            </a:prstGeom>
            <a:no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tr-TR" dirty="0"/>
            </a:p>
          </p:txBody>
        </p:sp>
      </p:grpSp>
      <p:pic>
        <p:nvPicPr>
          <p:cNvPr id="16" name="Resim 15" descr="C:\Users\Shakespeare\Desktop\staj resimleri\firebase console\Ekran görüntüsü 2024-10-12 231724.png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5997" y="5118724"/>
            <a:ext cx="3476095" cy="11714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25997" y="4289588"/>
            <a:ext cx="3730310" cy="7284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421715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9165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4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8" name="Dikdörtgen 37"/>
          <p:cNvSpPr/>
          <p:nvPr/>
        </p:nvSpPr>
        <p:spPr>
          <a:xfrm>
            <a:off x="561077" y="200303"/>
            <a:ext cx="107914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SUREM+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sp>
        <p:nvSpPr>
          <p:cNvPr id="39" name="Dikdörtgen 38"/>
          <p:cNvSpPr/>
          <p:nvPr/>
        </p:nvSpPr>
        <p:spPr>
          <a:xfrm>
            <a:off x="307850" y="709378"/>
            <a:ext cx="11583734" cy="15414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Firebase : </a:t>
            </a:r>
          </a:p>
          <a:p>
            <a:pPr marL="171450" indent="-171450"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dirty="0">
                <a:latin typeface="Unbounded" pitchFamily="2" charset="-94"/>
              </a:rPr>
              <a:t>Firebase, Google tarafından sunulan bir platformdur ve mobil uygulamalarda kullanıcı kimlik doğrulama, veritabanı ve dosya depolama hizmetleri sağlar.</a:t>
            </a:r>
          </a:p>
          <a:p>
            <a:pPr marL="171450" indent="-171450"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dirty="0">
                <a:latin typeface="Unbounded" pitchFamily="2" charset="-94"/>
              </a:rPr>
              <a:t>E-posta sağlayıcısı (</a:t>
            </a:r>
            <a:r>
              <a:rPr lang="tr-TR" altLang="tr-TR" sz="933" b="1" dirty="0">
                <a:latin typeface="Unbounded" pitchFamily="2" charset="-94"/>
              </a:rPr>
              <a:t>email</a:t>
            </a:r>
            <a:r>
              <a:rPr lang="tr-TR" altLang="tr-TR" sz="933" dirty="0">
                <a:latin typeface="Unbounded" pitchFamily="2" charset="-94"/>
              </a:rPr>
              <a:t> </a:t>
            </a:r>
            <a:r>
              <a:rPr lang="tr-TR" altLang="tr-TR" sz="933" b="1" dirty="0">
                <a:latin typeface="Unbounded" pitchFamily="2" charset="-94"/>
              </a:rPr>
              <a:t>provider</a:t>
            </a:r>
            <a:r>
              <a:rPr lang="tr-TR" altLang="tr-TR" sz="933" dirty="0">
                <a:latin typeface="Unbounded" pitchFamily="2" charset="-94"/>
              </a:rPr>
              <a:t>) eklenerek Firebase Authentication kullanıldı.</a:t>
            </a:r>
          </a:p>
          <a:p>
            <a:pPr marL="171450" indent="-171450"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i="1" dirty="0">
                <a:latin typeface="Unbounded" pitchFamily="2" charset="-94"/>
              </a:rPr>
              <a:t>npm install -g firebase-tools </a:t>
            </a:r>
            <a:r>
              <a:rPr lang="tr-TR" altLang="tr-TR" sz="933" dirty="0">
                <a:latin typeface="Unbounded" pitchFamily="2" charset="-94"/>
              </a:rPr>
              <a:t>komutuyla Firebase </a:t>
            </a:r>
            <a:r>
              <a:rPr lang="tr-TR" altLang="tr-TR" sz="933" b="1" dirty="0">
                <a:latin typeface="Unbounded" pitchFamily="2" charset="-94"/>
              </a:rPr>
              <a:t>CLI</a:t>
            </a:r>
            <a:r>
              <a:rPr lang="tr-TR" altLang="tr-TR" sz="933" dirty="0">
                <a:latin typeface="Unbounded" pitchFamily="2" charset="-94"/>
              </a:rPr>
              <a:t> kuruldu.</a:t>
            </a:r>
          </a:p>
          <a:p>
            <a:pPr marL="628650" lvl="1" indent="-171450"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tr-TR" altLang="tr-TR" sz="933" i="1" dirty="0" err="1">
                <a:latin typeface="Unbounded" pitchFamily="2" charset="-94"/>
              </a:rPr>
              <a:t>firebase</a:t>
            </a:r>
            <a:r>
              <a:rPr lang="tr-TR" altLang="tr-TR" sz="933" i="1" dirty="0">
                <a:latin typeface="Unbounded" pitchFamily="2" charset="-94"/>
              </a:rPr>
              <a:t> login </a:t>
            </a:r>
            <a:r>
              <a:rPr lang="tr-TR" altLang="tr-TR" sz="933" dirty="0">
                <a:latin typeface="Unbounded" pitchFamily="2" charset="-94"/>
              </a:rPr>
              <a:t>ile giriş yapıldı. - Projeyi bağlamak için </a:t>
            </a:r>
            <a:r>
              <a:rPr lang="tr-TR" altLang="tr-TR" sz="933" i="1" dirty="0" err="1">
                <a:latin typeface="Unbounded" pitchFamily="2" charset="-94"/>
              </a:rPr>
              <a:t>firebase</a:t>
            </a:r>
            <a:r>
              <a:rPr lang="tr-TR" altLang="tr-TR" sz="933" i="1" dirty="0">
                <a:latin typeface="Unbounded" pitchFamily="2" charset="-94"/>
              </a:rPr>
              <a:t> init</a:t>
            </a:r>
          </a:p>
          <a:p>
            <a:pPr marL="628650" lvl="1" indent="-171450"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tr-TR" altLang="tr-TR" sz="933" b="1" dirty="0">
                <a:latin typeface="Unbounded" pitchFamily="2" charset="-94"/>
              </a:rPr>
              <a:t>pubspec.yaml</a:t>
            </a:r>
            <a:r>
              <a:rPr lang="tr-TR" altLang="tr-TR" sz="933" dirty="0">
                <a:latin typeface="Unbounded" pitchFamily="2" charset="-94"/>
              </a:rPr>
              <a:t> dosyasına gerekli kütüphaneler eklendi</a:t>
            </a:r>
          </a:p>
          <a:p>
            <a:pPr marL="628650" lvl="1" indent="-171450"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it-IT" altLang="tr-TR" sz="933" i="1" dirty="0">
                <a:latin typeface="Unbounded" pitchFamily="2" charset="-94"/>
              </a:rPr>
              <a:t>flutterfire configure </a:t>
            </a:r>
            <a:r>
              <a:rPr lang="it-IT" altLang="tr-TR" sz="933" dirty="0">
                <a:latin typeface="Unbounded" pitchFamily="2" charset="-94"/>
              </a:rPr>
              <a:t>komutu ile Firebase projesi </a:t>
            </a:r>
            <a:r>
              <a:rPr lang="it-IT" altLang="tr-TR" sz="933" b="1" dirty="0">
                <a:latin typeface="Unbounded" pitchFamily="2" charset="-94"/>
              </a:rPr>
              <a:t>entegre</a:t>
            </a:r>
            <a:r>
              <a:rPr lang="it-IT" altLang="tr-TR" sz="933" dirty="0">
                <a:latin typeface="Unbounded" pitchFamily="2" charset="-94"/>
              </a:rPr>
              <a:t> edildi.</a:t>
            </a:r>
            <a:endParaRPr lang="tr-TR" altLang="tr-TR" sz="933" dirty="0">
              <a:latin typeface="Unbounded" pitchFamily="2" charset="-94"/>
            </a:endParaRPr>
          </a:p>
        </p:txBody>
      </p:sp>
      <p:sp>
        <p:nvSpPr>
          <p:cNvPr id="12" name="Dikdörtgen 11"/>
          <p:cNvSpPr/>
          <p:nvPr/>
        </p:nvSpPr>
        <p:spPr>
          <a:xfrm>
            <a:off x="3638436" y="194571"/>
            <a:ext cx="62055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Giriş (Login) Sayfası ve Firebase Entegrasyonu</a:t>
            </a:r>
          </a:p>
        </p:txBody>
      </p:sp>
      <p:sp>
        <p:nvSpPr>
          <p:cNvPr id="2" name="Dikdörtgen 1"/>
          <p:cNvSpPr/>
          <p:nvPr/>
        </p:nvSpPr>
        <p:spPr>
          <a:xfrm>
            <a:off x="307850" y="5120400"/>
            <a:ext cx="7721600" cy="1567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Kullanıcı İşlemleri :</a:t>
            </a:r>
            <a:endParaRPr lang="tr-TR" altLang="tr-TR" sz="1067" b="1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Kullanıcı Bilgisi Değiştirme : </a:t>
            </a:r>
          </a:p>
          <a:p>
            <a:pPr marL="476265" lvl="1" indent="-17145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sz="933" dirty="0">
                <a:latin typeface="Unbounded" pitchFamily="2" charset="-94"/>
              </a:rPr>
              <a:t>Kullanıcı ismi değiştirme ve şifre değiştirme fonksiyonları eklendi.</a:t>
            </a:r>
            <a:endParaRPr lang="tr-TR" altLang="tr-TR" sz="933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Responsive Tasarım 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dirty="0">
                <a:latin typeface="Unbounded" pitchFamily="2" charset="-94"/>
              </a:rPr>
              <a:t>Farklı cihaz boyutlarına göre sayfa düzenlemeleri yapıldı.</a:t>
            </a:r>
          </a:p>
        </p:txBody>
      </p:sp>
      <p:sp>
        <p:nvSpPr>
          <p:cNvPr id="4" name="Dikdörtgen 3"/>
          <p:cNvSpPr/>
          <p:nvPr/>
        </p:nvSpPr>
        <p:spPr>
          <a:xfrm>
            <a:off x="307850" y="2415233"/>
            <a:ext cx="7433970" cy="2540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Login Sayfası ve Geliştirme :</a:t>
            </a:r>
            <a:r>
              <a:rPr lang="ar-SY" altLang="tr-TR" sz="1067" b="1" dirty="0">
                <a:solidFill>
                  <a:srgbClr val="770F3E"/>
                </a:solidFill>
                <a:latin typeface="Unbounded" pitchFamily="2" charset="-94"/>
              </a:rPr>
              <a:t> </a:t>
            </a:r>
            <a:endParaRPr lang="tr-TR" altLang="tr-TR" sz="933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altLang="tr-TR" sz="933" b="1" dirty="0">
                <a:latin typeface="Unbounded" pitchFamily="2" charset="-94"/>
              </a:rPr>
              <a:t>Login Sayfası :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dirty="0">
                <a:latin typeface="Unbounded" pitchFamily="2" charset="-94"/>
              </a:rPr>
              <a:t>Firebase Authentication ile e-posta ve şifre doğrulaması yapıldı.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dirty="0">
                <a:latin typeface="Unbounded" pitchFamily="2" charset="-94"/>
              </a:rPr>
              <a:t>TextEditingController kullanılarak kullanıcıdan giriş bilgileri alındı.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476266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altLang="tr-TR" sz="933" b="1" dirty="0">
                <a:latin typeface="Unbounded" pitchFamily="2" charset="-94"/>
              </a:rPr>
              <a:t>WelcomePage :</a:t>
            </a:r>
            <a:endParaRPr lang="tr-TR" altLang="tr-TR" sz="933" dirty="0">
              <a:latin typeface="Unbounded" pitchFamily="2" charset="-94"/>
            </a:endParaRP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dirty="0">
                <a:latin typeface="Unbounded" pitchFamily="2" charset="-94"/>
              </a:rPr>
              <a:t>Animasyonlu logo, dil değiştirme ve tema değiştirme butonları eklendi.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dirty="0">
                <a:latin typeface="Unbounded" pitchFamily="2" charset="-94"/>
              </a:rPr>
              <a:t>Locale ve Theme Controller ile sayfa işlevselleştirildi.</a:t>
            </a: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933" b="1" dirty="0">
              <a:latin typeface="Unbounded" pitchFamily="2" charset="-94"/>
            </a:endParaRPr>
          </a:p>
          <a:p>
            <a:pPr marL="476266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altLang="tr-TR" sz="933" b="1" dirty="0">
                <a:latin typeface="Unbounded" pitchFamily="2" charset="-94"/>
              </a:rPr>
              <a:t>HomePage :</a:t>
            </a:r>
            <a:endParaRPr lang="tr-TR" altLang="tr-TR" sz="933" dirty="0">
              <a:latin typeface="Unbounded" pitchFamily="2" charset="-94"/>
            </a:endParaRP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dirty="0">
                <a:latin typeface="Unbounded" pitchFamily="2" charset="-94"/>
              </a:rPr>
              <a:t>Kullanıcıya resim seçme ve görüntüleme imkanı sağlandı.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dirty="0">
                <a:latin typeface="Unbounded" pitchFamily="2" charset="-94"/>
              </a:rPr>
              <a:t>API entegrasyonu ile işlem sonuçları ekranda gösterildi.</a:t>
            </a: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933" b="1" dirty="0">
              <a:latin typeface="Unbounded" pitchFamily="2" charset="-94"/>
            </a:endParaRPr>
          </a:p>
          <a:p>
            <a:pPr marL="476266" lvl="1" indent="-171450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altLang="tr-TR" sz="933" b="1" dirty="0">
                <a:latin typeface="Unbounded" pitchFamily="2" charset="-94"/>
              </a:rPr>
              <a:t>PorfileScreen :</a:t>
            </a:r>
            <a:endParaRPr lang="tr-TR" altLang="tr-TR" sz="933" dirty="0">
              <a:latin typeface="Unbounded" pitchFamily="2" charset="-94"/>
            </a:endParaRP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dirty="0">
                <a:latin typeface="Unbounded" pitchFamily="2" charset="-94"/>
              </a:rPr>
              <a:t>Firebase'den gelen verilerle profil bilgileri gösterildi.</a:t>
            </a:r>
          </a:p>
          <a:p>
            <a:pPr marL="990627" lvl="2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sz="933" dirty="0">
                <a:latin typeface="Unbounded" pitchFamily="2" charset="-94"/>
              </a:rPr>
              <a:t>Firebase Storage ile resim yükleme işlemi sağlandı.</a:t>
            </a:r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5411" y="4996048"/>
            <a:ext cx="5180646" cy="16914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15" name="Resim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5411" y="2730170"/>
            <a:ext cx="5180646" cy="19780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16" name="Resim 1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1" t="23486" r="18717" b="23333"/>
          <a:stretch/>
        </p:blipFill>
        <p:spPr>
          <a:xfrm>
            <a:off x="6855411" y="1536329"/>
            <a:ext cx="1807585" cy="1002310"/>
          </a:xfrm>
          <a:prstGeom prst="roundRect">
            <a:avLst>
              <a:gd name="adj" fmla="val 9533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584608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9165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4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9" name="Dikdörtgen 38"/>
          <p:cNvSpPr/>
          <p:nvPr/>
        </p:nvSpPr>
        <p:spPr>
          <a:xfrm>
            <a:off x="151007" y="663837"/>
            <a:ext cx="11111159" cy="1413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Super-Resolution Modeli : </a:t>
            </a:r>
          </a:p>
          <a:p>
            <a:pPr marL="171450" indent="-17145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dirty="0">
                <a:latin typeface="Unbounded" pitchFamily="2" charset="-94"/>
              </a:rPr>
              <a:t>Amaç :Düşük çözünürlüklü görüntüleri yüksek çözünürlüklü hale getirmek.</a:t>
            </a:r>
          </a:p>
          <a:p>
            <a:pPr marL="171450" indent="-17145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dirty="0">
                <a:latin typeface="Unbounded" pitchFamily="2" charset="-94"/>
              </a:rPr>
              <a:t>Yöntem : Super-resolution, bulanık ve piksel yoğunluğu düşük görüntüleri netleştiren bir tekniktir. </a:t>
            </a:r>
          </a:p>
          <a:p>
            <a:pPr marL="628650" lvl="1" indent="-17145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dirty="0">
                <a:latin typeface="Unbounded" pitchFamily="2" charset="-94"/>
              </a:rPr>
              <a:t>Bu işlem, Konvolüsyonel Sinir Ağı (CNN) gibi sinir ağları kullanılarak yapılır. Model, görüntüdeki eksik detayları tahmin eder ve yeniden oluşturur.</a:t>
            </a:r>
          </a:p>
          <a:p>
            <a:pPr marL="171450" indent="-17145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dirty="0">
                <a:latin typeface="Unbounded" pitchFamily="2" charset="-94"/>
              </a:rPr>
              <a:t>Model : Proje kapsamında SRCNN (Super-Resolution Convolutional Neural Network) kullanılacak. </a:t>
            </a:r>
          </a:p>
          <a:p>
            <a:pPr marL="628650" lvl="1" indent="-17145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dirty="0">
                <a:latin typeface="Unbounded" pitchFamily="2" charset="-94"/>
              </a:rPr>
              <a:t>Bu model, düşük çözünürlüklü görüntüleri analiz eder ve yüksek çözünürlüklü versiyonlarını üretir.</a:t>
            </a:r>
          </a:p>
        </p:txBody>
      </p:sp>
      <p:sp>
        <p:nvSpPr>
          <p:cNvPr id="12" name="Dikdörtgen 11"/>
          <p:cNvSpPr/>
          <p:nvPr/>
        </p:nvSpPr>
        <p:spPr>
          <a:xfrm>
            <a:off x="3638436" y="194571"/>
            <a:ext cx="52742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Yapay Zeka Modeli ve Super-Resolution</a:t>
            </a:r>
          </a:p>
        </p:txBody>
      </p:sp>
      <p:sp>
        <p:nvSpPr>
          <p:cNvPr id="2" name="Dikdörtgen 1"/>
          <p:cNvSpPr/>
          <p:nvPr/>
        </p:nvSpPr>
        <p:spPr>
          <a:xfrm>
            <a:off x="151007" y="2077044"/>
            <a:ext cx="11759342" cy="1002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Veri Kümesi: DIV2K :</a:t>
            </a:r>
            <a:endParaRPr lang="tr-TR" altLang="tr-TR" sz="1067" b="1" dirty="0">
              <a:latin typeface="Unbounded" pitchFamily="2" charset="-94"/>
            </a:endParaRPr>
          </a:p>
          <a:p>
            <a:pPr marL="190510" indent="-19051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dirty="0">
                <a:latin typeface="Unbounded" pitchFamily="2" charset="-94"/>
              </a:rPr>
              <a:t>2K çözünürlükte 800'den fazla yüksek kaliteli görüntü içerir.</a:t>
            </a:r>
          </a:p>
          <a:p>
            <a:pPr marL="190510" indent="-19051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dirty="0">
                <a:latin typeface="Unbounded" pitchFamily="2" charset="-94"/>
              </a:rPr>
              <a:t>Bu veri seti, düşük çözünürlüklü ve yüksek çözünürlüklü resim çiftleriyle modelin eğitimine olanak tanır.</a:t>
            </a:r>
          </a:p>
          <a:p>
            <a:pPr marL="190510" indent="-19051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dirty="0">
                <a:latin typeface="Unbounded" pitchFamily="2" charset="-94"/>
              </a:rPr>
              <a:t>Modelin doğruluğunu artırmak ve detayları doğru bir şekilde tahmin etmek için idealdir.</a:t>
            </a:r>
          </a:p>
        </p:txBody>
      </p:sp>
      <p:sp>
        <p:nvSpPr>
          <p:cNvPr id="4" name="Dikdörtgen 3"/>
          <p:cNvSpPr/>
          <p:nvPr/>
        </p:nvSpPr>
        <p:spPr>
          <a:xfrm>
            <a:off x="163170" y="3161516"/>
            <a:ext cx="11608283" cy="11051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Eğitim Süreci 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Veri Hazırlığı: </a:t>
            </a:r>
            <a:r>
              <a:rPr lang="tr-TR" sz="933" dirty="0">
                <a:latin typeface="Unbounded" pitchFamily="2" charset="-94"/>
              </a:rPr>
              <a:t>Resimler uygun boyutlarda ( 64x64 veya 128x128) yeniden boyutlandırılacak.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Model Yapılandırması: </a:t>
            </a:r>
            <a:r>
              <a:rPr lang="tr-TR" sz="933" dirty="0">
                <a:latin typeface="Unbounded" pitchFamily="2" charset="-94"/>
              </a:rPr>
              <a:t>SRCNN, düşük çözünürlüklü görüntülerden yüksek çözünürlüklü görüntüler üretmek için yapılandırılır</a:t>
            </a:r>
            <a:r>
              <a:rPr lang="tr-TR" sz="933" b="1" dirty="0">
                <a:latin typeface="Unbounded" pitchFamily="2" charset="-94"/>
              </a:rPr>
              <a:t>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Eğitim: </a:t>
            </a:r>
            <a:r>
              <a:rPr lang="tr-TR" sz="933" dirty="0">
                <a:latin typeface="Unbounded" pitchFamily="2" charset="-94"/>
              </a:rPr>
              <a:t>Düşük çözünürlüklü görüntüler, yüksek çözünürlüklü karşılıklarıyla karşılaştırılarak model eğitilecek.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Google Colab: </a:t>
            </a:r>
            <a:r>
              <a:rPr lang="tr-TR" sz="933" dirty="0">
                <a:latin typeface="Unbounded" pitchFamily="2" charset="-94"/>
              </a:rPr>
              <a:t>Eğitim için Colab'da GPU/TPU kullanılarak model eğitilecek ve sonuçlar hızla gözlemlenecek.</a:t>
            </a:r>
          </a:p>
        </p:txBody>
      </p:sp>
      <p:pic>
        <p:nvPicPr>
          <p:cNvPr id="23" name="Resim 22" descr="C:\Users\Shakespeare\Desktop\staj resimleri\logos\Group 12.png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8" t="6707" r="2065" b="3688"/>
          <a:stretch/>
        </p:blipFill>
        <p:spPr bwMode="auto">
          <a:xfrm>
            <a:off x="198870" y="5102542"/>
            <a:ext cx="4415790" cy="8731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4" name="Resim 23" descr="C:\Users\Shakespeare\Desktop\staj resimleri\logos\Group 8.png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55"/>
          <a:stretch/>
        </p:blipFill>
        <p:spPr bwMode="auto">
          <a:xfrm>
            <a:off x="5281076" y="4614310"/>
            <a:ext cx="657860" cy="6584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Resim 27" descr="C:\Users\Shakespeare\Desktop\staj resimleri\logos\Group 13.png"/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6" t="9794" r="8407" b="10500"/>
          <a:stretch/>
        </p:blipFill>
        <p:spPr bwMode="auto">
          <a:xfrm>
            <a:off x="4754523" y="5362847"/>
            <a:ext cx="1550670" cy="6261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9" name="Resim 28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12637" y="4266627"/>
            <a:ext cx="2482691" cy="10176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31" name="Resim 30" descr="C:\Users\Shakespeare\Desktop\staj resimleri\ai model\div2k.png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5522" y="5365704"/>
            <a:ext cx="4817110" cy="12465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sp>
        <p:nvSpPr>
          <p:cNvPr id="40" name="Dikdörtgen 39"/>
          <p:cNvSpPr/>
          <p:nvPr/>
        </p:nvSpPr>
        <p:spPr>
          <a:xfrm>
            <a:off x="561077" y="200303"/>
            <a:ext cx="107914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SUREM+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602245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9165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4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Dikdörtgen 11"/>
          <p:cNvSpPr/>
          <p:nvPr/>
        </p:nvSpPr>
        <p:spPr>
          <a:xfrm>
            <a:off x="3638436" y="194571"/>
            <a:ext cx="52742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Super-Resolution Modeli: Proje Adımları</a:t>
            </a:r>
          </a:p>
        </p:txBody>
      </p:sp>
      <p:sp>
        <p:nvSpPr>
          <p:cNvPr id="4" name="Dikdörtgen 3"/>
          <p:cNvSpPr/>
          <p:nvPr/>
        </p:nvSpPr>
        <p:spPr>
          <a:xfrm>
            <a:off x="163170" y="754320"/>
            <a:ext cx="11778894" cy="3728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Google Colab Ortamının Hazırlanması 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Kütüphaneler Kurulumu: </a:t>
            </a:r>
            <a:r>
              <a:rPr lang="tr-TR" sz="933" dirty="0">
                <a:latin typeface="Unbounded" pitchFamily="2" charset="-94"/>
              </a:rPr>
              <a:t>PyTorch, Torchvision, Matplotlib gibi kütüphaneler </a:t>
            </a:r>
            <a:r>
              <a:rPr lang="tr-TR" sz="933" b="1" dirty="0">
                <a:latin typeface="Unbounded" pitchFamily="2" charset="-94"/>
              </a:rPr>
              <a:t>pip install </a:t>
            </a:r>
            <a:r>
              <a:rPr lang="tr-TR" sz="933" dirty="0">
                <a:latin typeface="Unbounded" pitchFamily="2" charset="-94"/>
              </a:rPr>
              <a:t>komutları ile kuruldu.</a:t>
            </a: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Veri Setinin İndirilmesi ve İşlenmesi 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DIV2K Veri Seti İndirme: </a:t>
            </a:r>
            <a:r>
              <a:rPr lang="tr-TR" sz="933" dirty="0">
                <a:latin typeface="Unbounded" pitchFamily="2" charset="-94"/>
              </a:rPr>
              <a:t>Yüksek çözünürlüklü resimler, </a:t>
            </a:r>
            <a:r>
              <a:rPr lang="tr-TR" sz="933" b="1" dirty="0">
                <a:latin typeface="Unbounded" pitchFamily="2" charset="-94"/>
              </a:rPr>
              <a:t>wget</a:t>
            </a:r>
            <a:r>
              <a:rPr lang="tr-TR" sz="933" dirty="0">
                <a:latin typeface="Unbounded" pitchFamily="2" charset="-94"/>
              </a:rPr>
              <a:t> komutu ile indirildi ve </a:t>
            </a:r>
            <a:r>
              <a:rPr lang="tr-TR" sz="933" b="1" dirty="0">
                <a:latin typeface="Unbounded" pitchFamily="2" charset="-94"/>
              </a:rPr>
              <a:t>zip</a:t>
            </a:r>
            <a:r>
              <a:rPr lang="tr-TR" sz="933" dirty="0">
                <a:latin typeface="Unbounded" pitchFamily="2" charset="-94"/>
              </a:rPr>
              <a:t> dosyası açıldı.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Veri Seti Yapılandırması: </a:t>
            </a:r>
            <a:r>
              <a:rPr lang="tr-TR" sz="933" dirty="0">
                <a:latin typeface="Unbounded" pitchFamily="2" charset="-94"/>
              </a:rPr>
              <a:t>DIV2K veri seti, düşük ve yüksek çözünürlüklü görüntü çiftleri oluşturacak şekilde işlenerek, DIV2KDataset sınıfı ile yükleme yapıldı.</a:t>
            </a: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Model Yapısı: Generator ve Discriminator 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Generator Yapısı: </a:t>
            </a:r>
            <a:r>
              <a:rPr lang="tr-TR" sz="933" dirty="0">
                <a:latin typeface="Unbounded" pitchFamily="2" charset="-94"/>
              </a:rPr>
              <a:t>Düşük çözünürlüklü görüntüleri yüksek çözünürlüklü hale getirmek için </a:t>
            </a:r>
            <a:r>
              <a:rPr lang="tr-TR" sz="933" b="1" dirty="0">
                <a:latin typeface="Unbounded" pitchFamily="2" charset="-94"/>
              </a:rPr>
              <a:t>7 konvolüsyonel</a:t>
            </a:r>
            <a:r>
              <a:rPr lang="tr-TR" sz="933" dirty="0">
                <a:latin typeface="Unbounded" pitchFamily="2" charset="-94"/>
              </a:rPr>
              <a:t> katman kullanıldı. </a:t>
            </a:r>
          </a:p>
          <a:p>
            <a:pPr marL="762016"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sz="933" dirty="0">
                <a:latin typeface="Unbounded" pitchFamily="2" charset="-94"/>
              </a:rPr>
              <a:t>Son katman, çözünürlüğü artırmak için </a:t>
            </a:r>
            <a:r>
              <a:rPr lang="tr-TR" sz="933" b="1" dirty="0">
                <a:latin typeface="Unbounded" pitchFamily="2" charset="-94"/>
              </a:rPr>
              <a:t>Upsample</a:t>
            </a:r>
            <a:r>
              <a:rPr lang="tr-TR" sz="933" dirty="0">
                <a:latin typeface="Unbounded" pitchFamily="2" charset="-94"/>
              </a:rPr>
              <a:t> fonksiyonu içeriyor.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Discriminator Yapısı: </a:t>
            </a:r>
            <a:r>
              <a:rPr lang="tr-TR" sz="933" dirty="0">
                <a:latin typeface="Unbounded" pitchFamily="2" charset="-94"/>
              </a:rPr>
              <a:t>Gerçek ve sahte görüntüleri ayırt etmek için </a:t>
            </a:r>
            <a:r>
              <a:rPr lang="tr-TR" sz="933" b="1" dirty="0">
                <a:latin typeface="Unbounded" pitchFamily="2" charset="-94"/>
              </a:rPr>
              <a:t>6 </a:t>
            </a:r>
            <a:r>
              <a:rPr lang="tr-TR" sz="933" dirty="0">
                <a:latin typeface="Unbounded" pitchFamily="2" charset="-94"/>
              </a:rPr>
              <a:t>konvolüsyonel </a:t>
            </a:r>
            <a:r>
              <a:rPr lang="tr-TR" sz="933" b="1" dirty="0">
                <a:latin typeface="Unbounded" pitchFamily="2" charset="-94"/>
              </a:rPr>
              <a:t>katman</a:t>
            </a:r>
            <a:r>
              <a:rPr lang="tr-TR" sz="933" dirty="0">
                <a:latin typeface="Unbounded" pitchFamily="2" charset="-94"/>
              </a:rPr>
              <a:t> ve bir tam bağlantılı katman kullanıldı.</a:t>
            </a:r>
          </a:p>
          <a:p>
            <a:pPr marL="304816"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sz="933" dirty="0">
              <a:latin typeface="Unbounded" pitchFamily="2" charset="-94"/>
            </a:endParaRP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Eğitim Süreci ve Optimizasyon 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Veri Setinin Eğitim ve Doğrulama Setlerine Ayrılması: </a:t>
            </a:r>
            <a:r>
              <a:rPr lang="tr-TR" sz="933" dirty="0">
                <a:latin typeface="Unbounded" pitchFamily="2" charset="-94"/>
              </a:rPr>
              <a:t>Veri seti </a:t>
            </a:r>
            <a:r>
              <a:rPr lang="tr-TR" sz="933" b="1" dirty="0">
                <a:latin typeface="Unbounded" pitchFamily="2" charset="-94"/>
              </a:rPr>
              <a:t>%80 </a:t>
            </a:r>
            <a:r>
              <a:rPr lang="tr-TR" sz="933" dirty="0">
                <a:latin typeface="Unbounded" pitchFamily="2" charset="-94"/>
              </a:rPr>
              <a:t>eğitim ve </a:t>
            </a:r>
            <a:r>
              <a:rPr lang="tr-TR" sz="933" b="1" dirty="0">
                <a:latin typeface="Unbounded" pitchFamily="2" charset="-94"/>
              </a:rPr>
              <a:t>%20</a:t>
            </a:r>
            <a:r>
              <a:rPr lang="tr-TR" sz="933" dirty="0">
                <a:latin typeface="Unbounded" pitchFamily="2" charset="-94"/>
              </a:rPr>
              <a:t> doğrulama için bölündü.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Eğitim Optimizasyonu ve Kayıp Fonksiyonları: </a:t>
            </a:r>
            <a:r>
              <a:rPr lang="tr-TR" sz="933" dirty="0">
                <a:latin typeface="Unbounded" pitchFamily="2" charset="-94"/>
              </a:rPr>
              <a:t>Adam optimizasyonu kullanılarak model eğitildi. MSELoss ve BCELoss kayıpları ile eğitim gerçekleştirildi.</a:t>
            </a: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Eğitim ve Görselleştirme: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Model Eğitimi: </a:t>
            </a:r>
            <a:r>
              <a:rPr lang="tr-TR" sz="933" dirty="0">
                <a:latin typeface="Unbounded" pitchFamily="2" charset="-94"/>
              </a:rPr>
              <a:t>Generator ve discriminator'lar her epoch'ta güncellenerek, kayıplar takip edildi ve model çıktılarını görselleştirdi.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Kayıp Görselleştirmesi: </a:t>
            </a:r>
            <a:r>
              <a:rPr lang="tr-TR" sz="933" dirty="0">
                <a:latin typeface="Unbounded" pitchFamily="2" charset="-94"/>
              </a:rPr>
              <a:t>Eğitim ve doğrulama kayıpları grafikleştirildi.</a:t>
            </a: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Model Testi ve Sonuçlar: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Test Görseli Seçimi: </a:t>
            </a:r>
            <a:r>
              <a:rPr lang="tr-TR" sz="933" dirty="0">
                <a:latin typeface="Unbounded" pitchFamily="2" charset="-94"/>
              </a:rPr>
              <a:t>Eğitim sonrasında, düşük çözünürlüklü bir görüntü seçilerek model test edildi.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Çıktı ve Bulanıklık: </a:t>
            </a:r>
            <a:r>
              <a:rPr lang="tr-TR" sz="933" dirty="0">
                <a:latin typeface="Unbounded" pitchFamily="2" charset="-94"/>
              </a:rPr>
              <a:t>İlk test sonuçları bulanık çıktı, bu nedenle modelin üzerine geçilip düzeltmeler yapılması planlandı.</a:t>
            </a:r>
          </a:p>
        </p:txBody>
      </p:sp>
      <p:sp>
        <p:nvSpPr>
          <p:cNvPr id="17" name="Dikdörtgen 16"/>
          <p:cNvSpPr/>
          <p:nvPr/>
        </p:nvSpPr>
        <p:spPr>
          <a:xfrm>
            <a:off x="561077" y="200303"/>
            <a:ext cx="107914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SUREM+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2" t="27435" r="21781" b="35947"/>
          <a:stretch/>
        </p:blipFill>
        <p:spPr>
          <a:xfrm>
            <a:off x="9350330" y="3844841"/>
            <a:ext cx="2417936" cy="4938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8" t="24923" r="20596" b="37240"/>
          <a:stretch/>
        </p:blipFill>
        <p:spPr>
          <a:xfrm>
            <a:off x="55519" y="4456957"/>
            <a:ext cx="2860402" cy="5047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7" name="Resim 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t="22042" r="22593" b="22030"/>
          <a:stretch/>
        </p:blipFill>
        <p:spPr>
          <a:xfrm>
            <a:off x="4882831" y="4559083"/>
            <a:ext cx="2596467" cy="7461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8" name="Resim 7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6" t="21039" r="22215" b="22193"/>
          <a:stretch/>
        </p:blipFill>
        <p:spPr>
          <a:xfrm>
            <a:off x="7553737" y="4559083"/>
            <a:ext cx="2629123" cy="7698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9" name="Resim 8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5" t="23847" r="9896" b="30673"/>
          <a:stretch/>
        </p:blipFill>
        <p:spPr>
          <a:xfrm>
            <a:off x="31395" y="5079743"/>
            <a:ext cx="3068308" cy="534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11" name="Resim 10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7" b="23774"/>
          <a:stretch/>
        </p:blipFill>
        <p:spPr>
          <a:xfrm>
            <a:off x="3320074" y="5463437"/>
            <a:ext cx="4159224" cy="5768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13" name="Resim 12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62" r="9590"/>
          <a:stretch/>
        </p:blipFill>
        <p:spPr>
          <a:xfrm>
            <a:off x="3328431" y="6146600"/>
            <a:ext cx="3575599" cy="5141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14" name="Resim 13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94"/>
          <a:stretch/>
        </p:blipFill>
        <p:spPr>
          <a:xfrm>
            <a:off x="6995337" y="6146600"/>
            <a:ext cx="2849428" cy="5440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15" name="Resim 14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5" r="57821"/>
          <a:stretch/>
        </p:blipFill>
        <p:spPr>
          <a:xfrm>
            <a:off x="3141423" y="4573122"/>
            <a:ext cx="1666969" cy="5927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19" name="Resim 18" descr="C:\Users\Shakespeare\Desktop\staj resimleri\1. model\12.png"/>
          <p:cNvPicPr/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" t="3710" r="2593" b="5220"/>
          <a:stretch/>
        </p:blipFill>
        <p:spPr bwMode="auto">
          <a:xfrm>
            <a:off x="242310" y="5664148"/>
            <a:ext cx="2932001" cy="10941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Resim 19" descr="C:\Users\Shakespeare\Desktop\staj resimleri\2.model\4.png"/>
          <p:cNvPicPr/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6072" y="5462855"/>
            <a:ext cx="2097760" cy="13104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13879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9165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4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Dikdörtgen 11"/>
          <p:cNvSpPr/>
          <p:nvPr/>
        </p:nvSpPr>
        <p:spPr>
          <a:xfrm>
            <a:off x="3328431" y="194571"/>
            <a:ext cx="657103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Flask ve Ngrok ile Süper Çözünürlük API Sunucusu</a:t>
            </a:r>
          </a:p>
        </p:txBody>
      </p:sp>
      <p:sp>
        <p:nvSpPr>
          <p:cNvPr id="17" name="Dikdörtgen 16"/>
          <p:cNvSpPr/>
          <p:nvPr/>
        </p:nvSpPr>
        <p:spPr>
          <a:xfrm>
            <a:off x="561077" y="200303"/>
            <a:ext cx="107914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SUREM+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21"/>
          <a:stretch/>
        </p:blipFill>
        <p:spPr>
          <a:xfrm>
            <a:off x="9178724" y="648634"/>
            <a:ext cx="3013273" cy="6191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sp>
        <p:nvSpPr>
          <p:cNvPr id="3" name="Dikdörtgen 2"/>
          <p:cNvSpPr/>
          <p:nvPr/>
        </p:nvSpPr>
        <p:spPr>
          <a:xfrm>
            <a:off x="138896" y="703414"/>
            <a:ext cx="9005104" cy="3421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Teorik Arka Plan: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Flask : </a:t>
            </a:r>
            <a:r>
              <a:rPr lang="tr-TR" sz="933" dirty="0">
                <a:latin typeface="Unbounded" pitchFamily="2" charset="-94"/>
              </a:rPr>
              <a:t> Python tabanlı web uygulamaları geliştirmek için kullanılan hafif bir framework. RESTful API'ler oluşturmayı kolaylaştırır.</a:t>
            </a:r>
          </a:p>
          <a:p>
            <a:pPr marL="533427" lvl="1" indent="-22861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Ngrok : </a:t>
            </a:r>
            <a:r>
              <a:rPr lang="tr-TR" sz="933" dirty="0">
                <a:latin typeface="Unbounded" pitchFamily="2" charset="-94"/>
              </a:rPr>
              <a:t>Yerel sunucuları internete açarak test ve erişim sağlar.</a:t>
            </a:r>
          </a:p>
          <a:p>
            <a:pPr marL="304816"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tr-TR" altLang="tr-TR" sz="933" b="1" dirty="0">
              <a:solidFill>
                <a:srgbClr val="770F3E"/>
              </a:solidFill>
              <a:latin typeface="Unbounded" pitchFamily="2" charset="-94"/>
            </a:endParaRPr>
          </a:p>
          <a:p>
            <a:pPr indent="-152384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Çalışma Ortamı ve Gereksinimler: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Google Colab : </a:t>
            </a:r>
            <a:r>
              <a:rPr lang="tr-TR" sz="933" dirty="0">
                <a:latin typeface="Unbounded" pitchFamily="2" charset="-94"/>
              </a:rPr>
              <a:t>Flask sunucusu Colab’da çalıştırıldı. Ngrok ile dışarıdan erişim sağlandı.</a:t>
            </a:r>
          </a:p>
          <a:p>
            <a:pPr marL="533427" lvl="1" indent="-22861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Kütüphane Kurulumları: Gerekli kütüphaneler Colab’da kuruldu:</a:t>
            </a:r>
          </a:p>
          <a:p>
            <a:pPr marL="304816"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tr-TR" altLang="tr-TR" sz="933" b="1" dirty="0">
              <a:solidFill>
                <a:srgbClr val="770F3E"/>
              </a:solidFill>
              <a:latin typeface="Unbounded" pitchFamily="2" charset="-94"/>
            </a:endParaRPr>
          </a:p>
          <a:p>
            <a:pPr indent="-152384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API Yapısı 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Model Yükleme : </a:t>
            </a:r>
            <a:r>
              <a:rPr lang="tr-TR" sz="933" dirty="0">
                <a:latin typeface="Unbounded" pitchFamily="2" charset="-94"/>
              </a:rPr>
              <a:t>TensorFlow ile SRCNN modeli tanımlandı ve ağırlıklar yüklendi. (</a:t>
            </a:r>
            <a:r>
              <a:rPr lang="tr-TR" sz="933" b="1" i="1" dirty="0">
                <a:latin typeface="Unbounded" pitchFamily="2" charset="-94"/>
              </a:rPr>
              <a:t>surem.h5 </a:t>
            </a:r>
            <a:r>
              <a:rPr lang="tr-TR" sz="933" dirty="0">
                <a:latin typeface="Unbounded" pitchFamily="2" charset="-94"/>
              </a:rPr>
              <a:t>)</a:t>
            </a:r>
          </a:p>
          <a:p>
            <a:pPr marL="533427" lvl="1" indent="-22861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Resim İşleme : </a:t>
            </a:r>
            <a:r>
              <a:rPr lang="tr-TR" sz="933" i="1" dirty="0">
                <a:latin typeface="Unbounded" pitchFamily="2" charset="-94"/>
              </a:rPr>
              <a:t>/enhancer  </a:t>
            </a:r>
            <a:r>
              <a:rPr lang="tr-TR" sz="933" dirty="0">
                <a:latin typeface="Unbounded" pitchFamily="2" charset="-94"/>
              </a:rPr>
              <a:t>rotası, düşük çözünürlüklü görüntüleri modelden geçirip iyileştirilmiş bir görüntü döner.</a:t>
            </a:r>
          </a:p>
          <a:p>
            <a:pPr marL="533427" lvl="1" indent="-22861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b="1" dirty="0">
                <a:latin typeface="Unbounded" pitchFamily="2" charset="-94"/>
              </a:rPr>
              <a:t>Health Check : </a:t>
            </a:r>
            <a:r>
              <a:rPr lang="tr-TR" sz="933" i="1" dirty="0">
                <a:latin typeface="Unbounded" pitchFamily="2" charset="-94"/>
              </a:rPr>
              <a:t>/health  </a:t>
            </a:r>
            <a:r>
              <a:rPr lang="tr-TR" sz="933" dirty="0">
                <a:latin typeface="Unbounded" pitchFamily="2" charset="-94"/>
              </a:rPr>
              <a:t>rotası ile sunucu durumu kontrol edilir.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Ngrok ile Tünel Oluşturma:</a:t>
            </a:r>
            <a:endParaRPr 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"/>
            </a:pPr>
            <a:r>
              <a:rPr lang="tr-TR" sz="933" dirty="0">
                <a:latin typeface="Unbounded" pitchFamily="2" charset="-94"/>
              </a:rPr>
              <a:t>Ngrok ile Flask sunucusu internete açıldı ve URL sağlandı</a:t>
            </a:r>
            <a:r>
              <a:rPr lang="tr-TR" sz="933" b="1" dirty="0">
                <a:latin typeface="Unbounded" pitchFamily="2" charset="-94"/>
              </a:rPr>
              <a:t>: </a:t>
            </a:r>
            <a:r>
              <a:rPr lang="tr-TR" sz="933" i="1" dirty="0">
                <a:latin typeface="Unbounded" pitchFamily="2" charset="-94"/>
              </a:rPr>
              <a:t>public_url = ngrok.connect(port)</a:t>
            </a: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308" y="4972156"/>
            <a:ext cx="5331423" cy="17649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pic>
        <p:nvPicPr>
          <p:cNvPr id="18" name="Resim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424" y="4972156"/>
            <a:ext cx="2988007" cy="17608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/>
            </a:solidFill>
          </a:ln>
          <a:effectLst/>
        </p:spPr>
      </p:pic>
      <p:grpSp>
        <p:nvGrpSpPr>
          <p:cNvPr id="30" name="Grup 29"/>
          <p:cNvGrpSpPr/>
          <p:nvPr/>
        </p:nvGrpSpPr>
        <p:grpSpPr>
          <a:xfrm>
            <a:off x="2186843" y="4227925"/>
            <a:ext cx="3185355" cy="591257"/>
            <a:chOff x="1170200" y="4227925"/>
            <a:chExt cx="3185355" cy="591257"/>
          </a:xfrm>
        </p:grpSpPr>
        <p:pic>
          <p:nvPicPr>
            <p:cNvPr id="25" name="Resim 2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70200" y="4227925"/>
              <a:ext cx="598539" cy="59125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pic>
          <p:nvPicPr>
            <p:cNvPr id="26" name="Resim 25"/>
            <p:cNvPicPr>
              <a:picLocks noChangeAspect="1"/>
            </p:cNvPicPr>
            <p:nvPr/>
          </p:nvPicPr>
          <p:blipFill rotWithShape="1">
            <a:blip r:embed="rId9"/>
            <a:srcRect t="17604" b="-149"/>
            <a:stretch/>
          </p:blipFill>
          <p:spPr>
            <a:xfrm>
              <a:off x="1995284" y="4228912"/>
              <a:ext cx="1044879" cy="58928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pic>
          <p:nvPicPr>
            <p:cNvPr id="28" name="Resim 27"/>
            <p:cNvPicPr>
              <a:picLocks noChangeAspect="1"/>
            </p:cNvPicPr>
            <p:nvPr/>
          </p:nvPicPr>
          <p:blipFill rotWithShape="1">
            <a:blip r:embed="rId10"/>
            <a:srcRect b="8821"/>
            <a:stretch/>
          </p:blipFill>
          <p:spPr>
            <a:xfrm>
              <a:off x="3266708" y="4227925"/>
              <a:ext cx="1088847" cy="58750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82366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7659121">
            <a:off x="10060687" y="3723809"/>
            <a:ext cx="5086196" cy="5219044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8"/>
          <p:cNvSpPr txBox="1"/>
          <p:nvPr/>
        </p:nvSpPr>
        <p:spPr>
          <a:xfrm>
            <a:off x="3877128" y="6266170"/>
            <a:ext cx="4437743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tr-TR" sz="1867" spc="200" dirty="0">
                <a:latin typeface="Unbounded Semi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AHMED SALIH</a:t>
            </a:r>
          </a:p>
          <a:p>
            <a:pPr algn="ctr">
              <a:lnSpc>
                <a:spcPts val="2239"/>
              </a:lnSpc>
            </a:pPr>
            <a:r>
              <a:rPr lang="tr-TR" sz="1867" spc="200" dirty="0">
                <a:latin typeface="Unbounded Semi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200290604</a:t>
            </a:r>
            <a:endParaRPr lang="en-US" sz="1867" spc="200" dirty="0">
              <a:latin typeface="Unbounded SemiBold" pitchFamily="2" charset="-94"/>
              <a:ea typeface="Cy Grotesk Wide"/>
              <a:cs typeface="Segoe UI" panose="020B0502040204020203" pitchFamily="34" charset="0"/>
              <a:sym typeface="Cy Grotesk Wide"/>
            </a:endParaRPr>
          </a:p>
        </p:txBody>
      </p:sp>
      <p:grpSp>
        <p:nvGrpSpPr>
          <p:cNvPr id="26" name="Grup 25"/>
          <p:cNvGrpSpPr/>
          <p:nvPr/>
        </p:nvGrpSpPr>
        <p:grpSpPr>
          <a:xfrm>
            <a:off x="2782287" y="427087"/>
            <a:ext cx="6201959" cy="1325513"/>
            <a:chOff x="4300862" y="640630"/>
            <a:chExt cx="9302939" cy="1988270"/>
          </a:xfrm>
        </p:grpSpPr>
        <p:grpSp>
          <p:nvGrpSpPr>
            <p:cNvPr id="18" name="Grup 17"/>
            <p:cNvGrpSpPr/>
            <p:nvPr/>
          </p:nvGrpSpPr>
          <p:grpSpPr>
            <a:xfrm>
              <a:off x="5936867" y="640630"/>
              <a:ext cx="7666934" cy="1988270"/>
              <a:chOff x="5723073" y="412030"/>
              <a:chExt cx="7666934" cy="1988270"/>
            </a:xfrm>
          </p:grpSpPr>
          <p:pic>
            <p:nvPicPr>
              <p:cNvPr id="19" name="Resim 1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770"/>
              <a:stretch/>
            </p:blipFill>
            <p:spPr>
              <a:xfrm>
                <a:off x="5723073" y="425579"/>
                <a:ext cx="3188774" cy="1703870"/>
              </a:xfrm>
              <a:prstGeom prst="rect">
                <a:avLst/>
              </a:prstGeom>
            </p:spPr>
          </p:pic>
          <p:grpSp>
            <p:nvGrpSpPr>
              <p:cNvPr id="20" name="Grup 19"/>
              <p:cNvGrpSpPr/>
              <p:nvPr/>
            </p:nvGrpSpPr>
            <p:grpSpPr>
              <a:xfrm>
                <a:off x="9561370" y="547154"/>
                <a:ext cx="3828637" cy="1460720"/>
                <a:chOff x="8296891" y="1085990"/>
                <a:chExt cx="5352637" cy="2042164"/>
              </a:xfrm>
            </p:grpSpPr>
            <p:pic>
              <p:nvPicPr>
                <p:cNvPr id="22" name="Resim 21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sharpenSoften amount="5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886" t="26263" r="24127" b="23496"/>
                <a:stretch/>
              </p:blipFill>
              <p:spPr>
                <a:xfrm>
                  <a:off x="8296891" y="1242559"/>
                  <a:ext cx="1749873" cy="1691142"/>
                </a:xfrm>
                <a:prstGeom prst="rect">
                  <a:avLst/>
                </a:prstGeom>
              </p:spPr>
            </p:pic>
            <p:pic>
              <p:nvPicPr>
                <p:cNvPr id="23" name="Resim 22"/>
                <p:cNvPicPr>
                  <a:picLocks noChangeAspect="1"/>
                </p:cNvPicPr>
                <p:nvPr/>
              </p:nvPicPr>
              <p:blipFill rotWithShape="1">
                <a:blip r:embed="rId8" cstate="print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sharpenSoften amount="5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967"/>
                <a:stretch/>
              </p:blipFill>
              <p:spPr>
                <a:xfrm>
                  <a:off x="10137071" y="1085990"/>
                  <a:ext cx="3512457" cy="2042164"/>
                </a:xfrm>
                <a:prstGeom prst="rect">
                  <a:avLst/>
                </a:prstGeom>
              </p:spPr>
            </p:pic>
          </p:grpSp>
          <p:cxnSp>
            <p:nvCxnSpPr>
              <p:cNvPr id="21" name="Düz Bağlayıcı 20"/>
              <p:cNvCxnSpPr/>
              <p:nvPr/>
            </p:nvCxnSpPr>
            <p:spPr>
              <a:xfrm>
                <a:off x="9235006" y="412030"/>
                <a:ext cx="0" cy="19882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5" name="Resim 24"/>
            <p:cNvPicPr>
              <a:picLocks noChangeAspect="1"/>
            </p:cNvPicPr>
            <p:nvPr/>
          </p:nvPicPr>
          <p:blipFill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0862" y="775754"/>
              <a:ext cx="1545142" cy="1545142"/>
            </a:xfrm>
            <a:prstGeom prst="rect">
              <a:avLst/>
            </a:prstGeom>
          </p:spPr>
        </p:pic>
      </p:grpSp>
      <p:pic>
        <p:nvPicPr>
          <p:cNvPr id="27" name="Resim 26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100000"/>
                    </a14:imgEffect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9831" y="-2651596"/>
            <a:ext cx="5410200" cy="5549111"/>
          </a:xfrm>
          <a:prstGeom prst="rect">
            <a:avLst/>
          </a:prstGeom>
        </p:spPr>
      </p:pic>
      <p:sp>
        <p:nvSpPr>
          <p:cNvPr id="2" name="Dikdörtgen 1"/>
          <p:cNvSpPr/>
          <p:nvPr/>
        </p:nvSpPr>
        <p:spPr>
          <a:xfrm>
            <a:off x="462196" y="3048031"/>
            <a:ext cx="1126760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itchFamily="2" charset="2"/>
              <a:buChar char="v"/>
            </a:pPr>
            <a:r>
              <a:rPr lang="tr-TR" sz="1200" b="1" spc="200" dirty="0" err="1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Intellium</a:t>
            </a:r>
            <a:r>
              <a:rPr lang="tr-TR" sz="1200" b="1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 Bilişim Teknolojileri A.Ş.: </a:t>
            </a:r>
          </a:p>
          <a:p>
            <a:pPr lvl="1"/>
            <a:r>
              <a:rPr lang="tr-TR" sz="1200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Bana bu staj fırsatını sağlayarak hem teknik hem de kişisel gelişimime katkıda bulunduğu için.</a:t>
            </a:r>
          </a:p>
          <a:p>
            <a:pPr lvl="1"/>
            <a:endParaRPr lang="tr-TR" sz="1200" b="1" spc="200" dirty="0">
              <a:latin typeface="Unbounded" pitchFamily="2" charset="-94"/>
              <a:ea typeface="Lastica Bold"/>
              <a:cs typeface="Segoe UI" panose="020B0502040204020203" pitchFamily="34" charset="0"/>
              <a:sym typeface="Lastica Bold"/>
            </a:endParaRPr>
          </a:p>
          <a:p>
            <a:pPr marL="628650" lvl="1" indent="-171450">
              <a:buFont typeface="Wingdings" pitchFamily="2" charset="2"/>
              <a:buChar char="v"/>
            </a:pPr>
            <a:r>
              <a:rPr lang="tr-TR" sz="1200" b="1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Sorumlu Mühendis Ali Kılıç ve Turgut </a:t>
            </a:r>
            <a:r>
              <a:rPr lang="tr-TR" sz="1200" b="1" spc="200" dirty="0" err="1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Azçelik</a:t>
            </a:r>
            <a:r>
              <a:rPr lang="tr-TR" sz="1200" b="1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 Yürek: </a:t>
            </a:r>
          </a:p>
          <a:p>
            <a:pPr lvl="2"/>
            <a:r>
              <a:rPr lang="tr-TR" sz="1200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Süreç boyunca verdikleri destek ve yönlendirmeler için.</a:t>
            </a:r>
          </a:p>
          <a:p>
            <a:pPr lvl="1"/>
            <a:r>
              <a:rPr lang="tr-TR" sz="1200" b="1" spc="200" dirty="0" err="1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Kürşet</a:t>
            </a:r>
            <a:r>
              <a:rPr lang="tr-TR" sz="1200" b="1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 Demir Delen ve Ömer Temel: </a:t>
            </a:r>
            <a:r>
              <a:rPr lang="tr-TR" sz="1200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Teknik bilgiler ve yardımları için</a:t>
            </a:r>
            <a:r>
              <a:rPr lang="tr-TR" sz="1200" b="1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.</a:t>
            </a:r>
          </a:p>
          <a:p>
            <a:pPr lvl="1"/>
            <a:endParaRPr lang="tr-TR" sz="1200" b="1" spc="200" dirty="0">
              <a:latin typeface="Unbounded" pitchFamily="2" charset="-94"/>
              <a:ea typeface="Lastica Bold"/>
              <a:cs typeface="Segoe UI" panose="020B0502040204020203" pitchFamily="34" charset="0"/>
              <a:sym typeface="Lastica Bold"/>
            </a:endParaRPr>
          </a:p>
          <a:p>
            <a:pPr marL="628650" lvl="1" indent="-171450">
              <a:buFont typeface="Wingdings" pitchFamily="2" charset="2"/>
              <a:buChar char="v"/>
            </a:pPr>
            <a:r>
              <a:rPr lang="tr-TR" sz="1200" b="1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Fırat Üniversitesi Yazılım Mühendisliği Fakültesi: </a:t>
            </a:r>
            <a:r>
              <a:rPr lang="tr-TR" sz="1200" spc="200" dirty="0"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Eğitimim süresince kazandırdığı altyapı ve staj yönlendirmeleri için.</a:t>
            </a:r>
            <a:endParaRPr lang="en-US" sz="1200" spc="200" dirty="0">
              <a:latin typeface="Unbounded" pitchFamily="2" charset="-94"/>
              <a:ea typeface="Lastica Bold"/>
              <a:cs typeface="Segoe UI" panose="020B0502040204020203" pitchFamily="34" charset="0"/>
              <a:sym typeface="Lastica Bold"/>
            </a:endParaRP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4A8B8475-DA7E-7C4B-BB50-AD5D58767F7C}"/>
              </a:ext>
            </a:extLst>
          </p:cNvPr>
          <p:cNvSpPr/>
          <p:nvPr/>
        </p:nvSpPr>
        <p:spPr>
          <a:xfrm>
            <a:off x="2128450" y="2062262"/>
            <a:ext cx="81715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2400" b="1" spc="200" dirty="0">
                <a:solidFill>
                  <a:srgbClr val="770F3E"/>
                </a:solidFill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Teşekkür Edilen Kişiler ve Kurumlar</a:t>
            </a:r>
          </a:p>
        </p:txBody>
      </p:sp>
    </p:spTree>
    <p:extLst>
      <p:ext uri="{BB962C8B-B14F-4D97-AF65-F5344CB8AC3E}">
        <p14:creationId xmlns:p14="http://schemas.microsoft.com/office/powerpoint/2010/main" val="869899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17207277">
            <a:off x="4139050" y="6438169"/>
            <a:ext cx="5086196" cy="5219044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74678" y="362788"/>
            <a:ext cx="5842000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tr-TR" sz="1867" spc="200" noProof="1">
                <a:solidFill>
                  <a:srgbClr val="770F3E"/>
                </a:solidFill>
                <a:latin typeface="Unbounded 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Stajın</a:t>
            </a:r>
            <a:r>
              <a:rPr lang="tr-TR" sz="1867" spc="200" dirty="0">
                <a:solidFill>
                  <a:srgbClr val="770F3E"/>
                </a:solidFill>
                <a:latin typeface="Unbounded 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 Yapıldığı Kurum Hakkında</a:t>
            </a:r>
            <a:endParaRPr lang="en-US" sz="1867" spc="200" dirty="0">
              <a:solidFill>
                <a:srgbClr val="770F3E"/>
              </a:solidFill>
              <a:latin typeface="Unbounded Bold" pitchFamily="2" charset="-94"/>
              <a:ea typeface="Cy Grotesk Wide"/>
              <a:cs typeface="Segoe UI" panose="020B0502040204020203" pitchFamily="34" charset="0"/>
              <a:sym typeface="Cy Grotesk Wide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533400" y="1048356"/>
            <a:ext cx="11658600" cy="5478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0960" tIns="30480" rIns="60960" bIns="30480" numCol="1" anchor="ctr" anchorCtr="0" compatLnSpc="1">
            <a:prstTxWarp prst="textNoShape">
              <a:avLst/>
            </a:prstTxWarp>
            <a:spAutoFit/>
          </a:bodyPr>
          <a:lstStyle/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200" b="1" spc="67" dirty="0">
                <a:latin typeface="Unbounded" pitchFamily="2" charset="-94"/>
              </a:rPr>
              <a:t>Intellium Bilişim Teknolojileri A.Ş. :</a:t>
            </a: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b="1" spc="67" dirty="0">
              <a:latin typeface="Unbounded" pitchFamily="2" charset="-94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200" spc="67" dirty="0">
                <a:latin typeface="Unbounded" pitchFamily="2" charset="-94"/>
              </a:rPr>
              <a:t>İstanbul merkezli bir </a:t>
            </a:r>
            <a:r>
              <a:rPr lang="tr-TR" altLang="tr-TR" sz="1200" spc="67" dirty="0">
                <a:latin typeface="Unbounded SemiBold" pitchFamily="2" charset="-94"/>
              </a:rPr>
              <a:t>Türk</a:t>
            </a:r>
            <a:r>
              <a:rPr lang="tr-TR" altLang="tr-TR" sz="1200" spc="67" dirty="0">
                <a:latin typeface="Unbounded" pitchFamily="2" charset="-94"/>
              </a:rPr>
              <a:t> teknoloji şirketi olan Intellium, </a:t>
            </a:r>
            <a:r>
              <a:rPr lang="tr-TR" altLang="tr-TR" sz="1200" b="1" spc="67" dirty="0">
                <a:latin typeface="Unbounded" pitchFamily="2" charset="-94"/>
              </a:rPr>
              <a:t>2015</a:t>
            </a:r>
            <a:r>
              <a:rPr lang="tr-TR" altLang="tr-TR" sz="1200" spc="67" dirty="0">
                <a:latin typeface="Unbounded" pitchFamily="2" charset="-94"/>
              </a:rPr>
              <a:t> yılında deneyimli mühendisler tarafından kurulmuştur. Şirket, yapay zeka çözümleriyle şirketlerin verimliliğini ve üretkenliğini artırmayı hedeflemektedir.</a:t>
            </a: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spc="67" dirty="0">
              <a:latin typeface="Unbounded" pitchFamily="2" charset="-94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200" spc="67" dirty="0">
                <a:latin typeface="Unbounded" pitchFamily="2" charset="-94"/>
              </a:rPr>
              <a:t>Şirkette toplam </a:t>
            </a:r>
            <a:r>
              <a:rPr lang="tr-TR" altLang="tr-TR" sz="1200" b="1" spc="67" dirty="0">
                <a:latin typeface="Unbounded" pitchFamily="2" charset="-94"/>
              </a:rPr>
              <a:t>22</a:t>
            </a:r>
            <a:r>
              <a:rPr lang="tr-TR" altLang="tr-TR" sz="1200" spc="67" dirty="0">
                <a:latin typeface="Unbounded" pitchFamily="2" charset="-94"/>
              </a:rPr>
              <a:t> çalışan personel bulunmaktadır; bunlardan </a:t>
            </a:r>
            <a:r>
              <a:rPr lang="tr-TR" altLang="tr-TR" sz="1200" b="1" spc="67" dirty="0">
                <a:latin typeface="Unbounded" pitchFamily="2" charset="-94"/>
              </a:rPr>
              <a:t>8 </a:t>
            </a:r>
            <a:r>
              <a:rPr lang="tr-TR" altLang="tr-TR" sz="1200" spc="67" dirty="0">
                <a:latin typeface="Unbounded" pitchFamily="2" charset="-94"/>
              </a:rPr>
              <a:t>bilgisayar mühendisi,</a:t>
            </a:r>
            <a:r>
              <a:rPr lang="tr-TR" altLang="tr-TR" sz="1200" b="1" spc="67" dirty="0">
                <a:latin typeface="Unbounded" pitchFamily="2" charset="-94"/>
              </a:rPr>
              <a:t> 8 </a:t>
            </a:r>
            <a:r>
              <a:rPr lang="tr-TR" altLang="tr-TR" sz="1200" spc="67" dirty="0">
                <a:latin typeface="Unbounded" pitchFamily="2" charset="-94"/>
              </a:rPr>
              <a:t>ise yazılım mühendisidir.</a:t>
            </a: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spc="67" dirty="0">
              <a:latin typeface="Unbounded" pitchFamily="2" charset="-94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200" spc="67" dirty="0">
                <a:latin typeface="Unbounded" pitchFamily="2" charset="-94"/>
              </a:rPr>
              <a:t>Intellium‘un referansları arasında azılım </a:t>
            </a:r>
            <a:r>
              <a:rPr lang="tr-TR" altLang="tr-TR" sz="1200" b="1" spc="67" dirty="0">
                <a:latin typeface="Unbounded" pitchFamily="2" charset="-94"/>
              </a:rPr>
              <a:t>Ar&amp;ge</a:t>
            </a:r>
            <a:r>
              <a:rPr lang="tr-TR" altLang="tr-TR" sz="1200" spc="67" dirty="0">
                <a:latin typeface="Unbounded" pitchFamily="2" charset="-94"/>
              </a:rPr>
              <a:t> Projeleri- MDM </a:t>
            </a:r>
            <a:r>
              <a:rPr lang="tr-TR" altLang="tr-TR" sz="1200" b="1" spc="67" dirty="0">
                <a:latin typeface="Unbounded" pitchFamily="2" charset="-94"/>
              </a:rPr>
              <a:t>Meta</a:t>
            </a:r>
            <a:r>
              <a:rPr lang="tr-TR" altLang="tr-TR" sz="1200" spc="67" dirty="0">
                <a:latin typeface="Unbounded" pitchFamily="2" charset="-94"/>
              </a:rPr>
              <a:t> Veri Yönetimi, </a:t>
            </a:r>
            <a:r>
              <a:rPr lang="tr-TR" altLang="tr-TR" sz="1200" b="1" spc="67" dirty="0">
                <a:latin typeface="Unbounded" pitchFamily="2" charset="-94"/>
              </a:rPr>
              <a:t>Portal</a:t>
            </a:r>
            <a:r>
              <a:rPr lang="tr-TR" altLang="tr-TR" sz="1200" spc="67" dirty="0">
                <a:latin typeface="Unbounded" pitchFamily="2" charset="-94"/>
              </a:rPr>
              <a:t> Intellium, IBM DataStage, IBM </a:t>
            </a:r>
            <a:r>
              <a:rPr lang="tr-TR" altLang="tr-TR" sz="1200" b="1" spc="67" dirty="0">
                <a:latin typeface="Unbounded" pitchFamily="2" charset="-94"/>
              </a:rPr>
              <a:t>TM1</a:t>
            </a:r>
            <a:r>
              <a:rPr lang="tr-TR" altLang="tr-TR" sz="1200" spc="67" dirty="0">
                <a:latin typeface="Unbounded" pitchFamily="2" charset="-94"/>
              </a:rPr>
              <a:t> projeleri bulunmaktadır.</a:t>
            </a: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b="1" spc="67" dirty="0">
              <a:latin typeface="Unbounded" pitchFamily="2" charset="-94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b="1" spc="67" dirty="0">
              <a:latin typeface="Unbounded" pitchFamily="2" charset="-94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200" b="1" spc="67" dirty="0">
                <a:latin typeface="Unbounded" pitchFamily="2" charset="-94"/>
              </a:rPr>
              <a:t>Odaklandığı Bazı Alanlar:</a:t>
            </a: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b="1" spc="67" dirty="0">
              <a:latin typeface="Unbounded" pitchFamily="2" charset="-94"/>
            </a:endParaRPr>
          </a:p>
          <a:p>
            <a:pPr marL="228611" indent="-228611" defTabSz="60963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tr-TR" altLang="tr-TR" sz="1200" b="1" spc="67" dirty="0">
                <a:latin typeface="Unbounded" pitchFamily="2" charset="-94"/>
              </a:rPr>
              <a:t>Makine Öğrenimi</a:t>
            </a:r>
            <a:r>
              <a:rPr lang="tr-TR" altLang="tr-TR" sz="1200" spc="67" dirty="0">
                <a:latin typeface="Unbounded" pitchFamily="2" charset="-94"/>
              </a:rPr>
              <a:t>: Veri işleme ve karar alma çözümleri</a:t>
            </a:r>
          </a:p>
          <a:p>
            <a:pPr marL="228611" indent="-228611" defTabSz="60963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tr-TR" altLang="tr-TR" sz="1200" b="1" spc="67" dirty="0">
                <a:latin typeface="Unbounded" pitchFamily="2" charset="-94"/>
              </a:rPr>
              <a:t>Görüntü İşleme</a:t>
            </a:r>
            <a:r>
              <a:rPr lang="tr-TR" altLang="tr-TR" sz="1200" spc="67" dirty="0">
                <a:latin typeface="Unbounded" pitchFamily="2" charset="-94"/>
              </a:rPr>
              <a:t>: Görüntü ve video analizi</a:t>
            </a:r>
          </a:p>
          <a:p>
            <a:pPr marL="228611" indent="-228611" defTabSz="60963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tr-TR" altLang="tr-TR" sz="1200" b="1" spc="67" dirty="0">
                <a:latin typeface="Unbounded" pitchFamily="2" charset="-94"/>
              </a:rPr>
              <a:t>Doğal Dil İşleme</a:t>
            </a:r>
            <a:r>
              <a:rPr lang="tr-TR" altLang="tr-TR" sz="1200" spc="67" dirty="0">
                <a:latin typeface="Unbounded" pitchFamily="2" charset="-94"/>
              </a:rPr>
              <a:t>: İnsan dilini anlama teknolojileri</a:t>
            </a:r>
          </a:p>
          <a:p>
            <a:pPr marL="228611" indent="-228611" defTabSz="60963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tr-TR" altLang="tr-TR" sz="1200" b="1" spc="67" dirty="0">
                <a:latin typeface="Unbounded" pitchFamily="2" charset="-94"/>
              </a:rPr>
              <a:t>Robotik Çözümler</a:t>
            </a:r>
            <a:r>
              <a:rPr lang="tr-TR" altLang="tr-TR" sz="1200" spc="67" dirty="0">
                <a:latin typeface="Unbounded" pitchFamily="2" charset="-94"/>
              </a:rPr>
              <a:t>: Akıllı robot geliştirme</a:t>
            </a: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b="1" spc="67" dirty="0">
              <a:latin typeface="Unbounded" pitchFamily="2" charset="-94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b="1" spc="67" dirty="0">
              <a:latin typeface="Unbounded" pitchFamily="2" charset="-94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200" b="1" spc="67" dirty="0">
                <a:latin typeface="Unbounded" pitchFamily="2" charset="-94"/>
              </a:rPr>
              <a:t>Örnek Projeler:</a:t>
            </a:r>
          </a:p>
          <a:p>
            <a:pPr marL="228611" indent="-228611" defTabSz="609630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1200" spc="67" dirty="0">
                <a:latin typeface="Unbounded" pitchFamily="2" charset="-94"/>
              </a:rPr>
              <a:t>Bir havayolu şirketi için yapay zeka tabanlı müşteri veri analizi sistemi geliştirilmesi.</a:t>
            </a:r>
          </a:p>
          <a:p>
            <a:pPr marL="228611" indent="-228611" defTabSz="609630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1200" spc="67" dirty="0">
                <a:latin typeface="Unbounded" pitchFamily="2" charset="-94"/>
              </a:rPr>
              <a:t>Bir imalat tesisi için verimliliği artıran yapay zeka tabanlı kontrol sistemi.</a:t>
            </a:r>
          </a:p>
          <a:p>
            <a:pPr marL="228611" indent="-228611" defTabSz="609630" eaLnBrk="0" fontAlgn="base" hangingPunct="0"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1200" spc="67" dirty="0">
                <a:latin typeface="Unbounded" pitchFamily="2" charset="-94"/>
              </a:rPr>
              <a:t>Bir sağlık şirketi için müşteri deneyimini iyileştiren yapay zeka tabanlı sağlık veri analizi sistemi.</a:t>
            </a: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b="1" spc="67" dirty="0">
              <a:latin typeface="Unbounded" pitchFamily="2" charset="-94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b="1" spc="67" dirty="0">
              <a:latin typeface="Unbounded" pitchFamily="2" charset="-94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200" b="1" spc="67" dirty="0">
                <a:latin typeface="Unbounded" pitchFamily="2" charset="-94"/>
              </a:rPr>
              <a:t>Hedefler:</a:t>
            </a: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200" spc="67" dirty="0">
                <a:latin typeface="Unbounded" pitchFamily="2" charset="-94"/>
              </a:rPr>
              <a:t>Türkiye’de yapay zeka alanında öncü olmayı amaçlayan Intellium, global pazarlara açılmayı planlamaktadır.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200" spc="67" dirty="0">
                <a:latin typeface="Unbounded" pitchFamily="2" charset="-94"/>
              </a:rPr>
              <a:t>Web sitesi: </a:t>
            </a:r>
            <a:r>
              <a:rPr lang="tr-TR" sz="1600" noProof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https://intellium.com.tr</a:t>
            </a:r>
            <a:endParaRPr lang="tr-TR" altLang="tr-TR" sz="1600" spc="67" noProof="1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0963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200" spc="67" dirty="0">
              <a:latin typeface="Unbounded" pitchFamily="2" charset="-94"/>
            </a:endParaRPr>
          </a:p>
        </p:txBody>
      </p:sp>
      <p:grpSp>
        <p:nvGrpSpPr>
          <p:cNvPr id="14" name="Grup 13"/>
          <p:cNvGrpSpPr/>
          <p:nvPr/>
        </p:nvGrpSpPr>
        <p:grpSpPr>
          <a:xfrm>
            <a:off x="7756667" y="-68962"/>
            <a:ext cx="3535695" cy="1358855"/>
            <a:chOff x="11465131" y="-13863"/>
            <a:chExt cx="6231828" cy="2395046"/>
          </a:xfrm>
        </p:grpSpPr>
        <p:pic>
          <p:nvPicPr>
            <p:cNvPr id="11" name="Resim 1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77"/>
            <a:stretch/>
          </p:blipFill>
          <p:spPr>
            <a:xfrm>
              <a:off x="13106400" y="-13863"/>
              <a:ext cx="4590559" cy="2395046"/>
            </a:xfrm>
            <a:prstGeom prst="rect">
              <a:avLst/>
            </a:prstGeom>
          </p:spPr>
        </p:pic>
        <p:pic>
          <p:nvPicPr>
            <p:cNvPr id="12" name="Resim 11"/>
            <p:cNvPicPr>
              <a:picLocks noChangeAspect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65131" y="384098"/>
              <a:ext cx="1641269" cy="1641269"/>
            </a:xfrm>
            <a:prstGeom prst="rect">
              <a:avLst/>
            </a:prstGeom>
          </p:spPr>
        </p:pic>
      </p:grpSp>
      <p:sp>
        <p:nvSpPr>
          <p:cNvPr id="13" name="Freeform 3"/>
          <p:cNvSpPr/>
          <p:nvPr/>
        </p:nvSpPr>
        <p:spPr>
          <a:xfrm rot="17207277">
            <a:off x="9796756" y="2380401"/>
            <a:ext cx="5323869" cy="2479604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190638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7659121">
            <a:off x="10060687" y="3723809"/>
            <a:ext cx="5086196" cy="5219044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8"/>
          <p:cNvSpPr txBox="1"/>
          <p:nvPr/>
        </p:nvSpPr>
        <p:spPr>
          <a:xfrm>
            <a:off x="3877129" y="5526953"/>
            <a:ext cx="4437743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tr-TR" sz="1867" spc="200" dirty="0">
                <a:latin typeface="Unbounded Semi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AHMED SALIH</a:t>
            </a:r>
          </a:p>
          <a:p>
            <a:pPr algn="ctr">
              <a:lnSpc>
                <a:spcPts val="2239"/>
              </a:lnSpc>
            </a:pPr>
            <a:r>
              <a:rPr lang="tr-TR" sz="1867" spc="200" dirty="0">
                <a:latin typeface="Unbounded Semi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200290604</a:t>
            </a:r>
            <a:endParaRPr lang="en-US" sz="1867" spc="200" dirty="0">
              <a:latin typeface="Unbounded SemiBold" pitchFamily="2" charset="-94"/>
              <a:ea typeface="Cy Grotesk Wide"/>
              <a:cs typeface="Segoe UI" panose="020B0502040204020203" pitchFamily="34" charset="0"/>
              <a:sym typeface="Cy Grotesk Wide"/>
            </a:endParaRPr>
          </a:p>
        </p:txBody>
      </p:sp>
      <p:grpSp>
        <p:nvGrpSpPr>
          <p:cNvPr id="26" name="Grup 25"/>
          <p:cNvGrpSpPr/>
          <p:nvPr/>
        </p:nvGrpSpPr>
        <p:grpSpPr>
          <a:xfrm>
            <a:off x="2782287" y="427087"/>
            <a:ext cx="6201959" cy="1325513"/>
            <a:chOff x="4300862" y="640630"/>
            <a:chExt cx="9302939" cy="1988270"/>
          </a:xfrm>
        </p:grpSpPr>
        <p:grpSp>
          <p:nvGrpSpPr>
            <p:cNvPr id="18" name="Grup 17"/>
            <p:cNvGrpSpPr/>
            <p:nvPr/>
          </p:nvGrpSpPr>
          <p:grpSpPr>
            <a:xfrm>
              <a:off x="5936867" y="640630"/>
              <a:ext cx="7666934" cy="1988270"/>
              <a:chOff x="5723073" y="412030"/>
              <a:chExt cx="7666934" cy="1988270"/>
            </a:xfrm>
          </p:grpSpPr>
          <p:pic>
            <p:nvPicPr>
              <p:cNvPr id="19" name="Resim 1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770"/>
              <a:stretch/>
            </p:blipFill>
            <p:spPr>
              <a:xfrm>
                <a:off x="5723073" y="425579"/>
                <a:ext cx="3188774" cy="1703870"/>
              </a:xfrm>
              <a:prstGeom prst="rect">
                <a:avLst/>
              </a:prstGeom>
            </p:spPr>
          </p:pic>
          <p:grpSp>
            <p:nvGrpSpPr>
              <p:cNvPr id="20" name="Grup 19"/>
              <p:cNvGrpSpPr/>
              <p:nvPr/>
            </p:nvGrpSpPr>
            <p:grpSpPr>
              <a:xfrm>
                <a:off x="9561370" y="547154"/>
                <a:ext cx="3828637" cy="1460720"/>
                <a:chOff x="8296891" y="1085990"/>
                <a:chExt cx="5352637" cy="2042164"/>
              </a:xfrm>
            </p:grpSpPr>
            <p:pic>
              <p:nvPicPr>
                <p:cNvPr id="22" name="Resim 21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sharpenSoften amount="5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886" t="26263" r="24127" b="23496"/>
                <a:stretch/>
              </p:blipFill>
              <p:spPr>
                <a:xfrm>
                  <a:off x="8296891" y="1242559"/>
                  <a:ext cx="1749873" cy="1691142"/>
                </a:xfrm>
                <a:prstGeom prst="rect">
                  <a:avLst/>
                </a:prstGeom>
              </p:spPr>
            </p:pic>
            <p:pic>
              <p:nvPicPr>
                <p:cNvPr id="23" name="Resim 22"/>
                <p:cNvPicPr>
                  <a:picLocks noChangeAspect="1"/>
                </p:cNvPicPr>
                <p:nvPr/>
              </p:nvPicPr>
              <p:blipFill rotWithShape="1">
                <a:blip r:embed="rId8" cstate="print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sharpenSoften amount="5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967"/>
                <a:stretch/>
              </p:blipFill>
              <p:spPr>
                <a:xfrm>
                  <a:off x="10137071" y="1085990"/>
                  <a:ext cx="3512457" cy="2042164"/>
                </a:xfrm>
                <a:prstGeom prst="rect">
                  <a:avLst/>
                </a:prstGeom>
              </p:spPr>
            </p:pic>
          </p:grpSp>
          <p:cxnSp>
            <p:nvCxnSpPr>
              <p:cNvPr id="21" name="Düz Bağlayıcı 20"/>
              <p:cNvCxnSpPr/>
              <p:nvPr/>
            </p:nvCxnSpPr>
            <p:spPr>
              <a:xfrm>
                <a:off x="9235006" y="412030"/>
                <a:ext cx="0" cy="19882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5" name="Resim 24"/>
            <p:cNvPicPr>
              <a:picLocks noChangeAspect="1"/>
            </p:cNvPicPr>
            <p:nvPr/>
          </p:nvPicPr>
          <p:blipFill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0862" y="775754"/>
              <a:ext cx="1545142" cy="1545142"/>
            </a:xfrm>
            <a:prstGeom prst="rect">
              <a:avLst/>
            </a:prstGeom>
          </p:spPr>
        </p:pic>
      </p:grpSp>
      <p:pic>
        <p:nvPicPr>
          <p:cNvPr id="27" name="Resim 26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100000"/>
                    </a14:imgEffect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9831" y="-2651596"/>
            <a:ext cx="5410200" cy="5549111"/>
          </a:xfrm>
          <a:prstGeom prst="rect">
            <a:avLst/>
          </a:prstGeom>
        </p:spPr>
      </p:pic>
      <p:sp>
        <p:nvSpPr>
          <p:cNvPr id="2" name="Dikdörtgen 1"/>
          <p:cNvSpPr/>
          <p:nvPr/>
        </p:nvSpPr>
        <p:spPr>
          <a:xfrm>
            <a:off x="1645102" y="2725806"/>
            <a:ext cx="8901796" cy="10481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8811"/>
              </a:lnSpc>
            </a:pPr>
            <a:r>
              <a:rPr lang="tr-TR" sz="3600" b="1" spc="200" dirty="0">
                <a:solidFill>
                  <a:srgbClr val="770F3E"/>
                </a:solidFill>
                <a:latin typeface="Unbounded" pitchFamily="2" charset="-94"/>
                <a:ea typeface="Lastica Bold"/>
                <a:cs typeface="Segoe UI" panose="020B0502040204020203" pitchFamily="34" charset="0"/>
                <a:sym typeface="Lastica Bold"/>
              </a:rPr>
              <a:t>Dinlediğiniz için Teşekkürler</a:t>
            </a:r>
            <a:endParaRPr lang="en-US" sz="3600" b="1" spc="200" dirty="0">
              <a:solidFill>
                <a:srgbClr val="770F3E"/>
              </a:solidFill>
              <a:latin typeface="Unbounded" pitchFamily="2" charset="-94"/>
              <a:ea typeface="Lastica Bold"/>
              <a:cs typeface="Segoe UI" panose="020B0502040204020203" pitchFamily="34" charset="0"/>
              <a:sym typeface="Lastica Bold"/>
            </a:endParaRPr>
          </a:p>
        </p:txBody>
      </p:sp>
    </p:spTree>
    <p:extLst>
      <p:ext uri="{BB962C8B-B14F-4D97-AF65-F5344CB8AC3E}">
        <p14:creationId xmlns:p14="http://schemas.microsoft.com/office/powerpoint/2010/main" val="2606699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/>
        </p:nvSpPr>
        <p:spPr>
          <a:xfrm rot="13981063">
            <a:off x="6101522" y="-2937203"/>
            <a:ext cx="7166309" cy="1791577"/>
          </a:xfrm>
          <a:custGeom>
            <a:avLst/>
            <a:gdLst/>
            <a:ahLst/>
            <a:cxnLst/>
            <a:rect l="l" t="t" r="r" b="b"/>
            <a:pathLst>
              <a:path w="10749463" h="2687366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8"/>
          <p:cNvSpPr txBox="1"/>
          <p:nvPr/>
        </p:nvSpPr>
        <p:spPr>
          <a:xfrm>
            <a:off x="374678" y="362788"/>
            <a:ext cx="5842000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tr-TR" sz="1867" spc="200" dirty="0">
                <a:solidFill>
                  <a:srgbClr val="770F3E"/>
                </a:solidFill>
                <a:latin typeface="Unbounded 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Stajda Öğrenilen Teknolojiler</a:t>
            </a:r>
            <a:endParaRPr lang="en-US" sz="1867" spc="200" dirty="0">
              <a:solidFill>
                <a:srgbClr val="770F3E"/>
              </a:solidFill>
              <a:latin typeface="Unbounded Bold" pitchFamily="2" charset="-94"/>
              <a:ea typeface="Cy Grotesk Wide"/>
              <a:cs typeface="Segoe UI" panose="020B0502040204020203" pitchFamily="34" charset="0"/>
              <a:sym typeface="Cy Grotesk Wide"/>
            </a:endParaRPr>
          </a:p>
        </p:txBody>
      </p:sp>
      <p:grpSp>
        <p:nvGrpSpPr>
          <p:cNvPr id="54" name="Grup 53"/>
          <p:cNvGrpSpPr/>
          <p:nvPr/>
        </p:nvGrpSpPr>
        <p:grpSpPr>
          <a:xfrm>
            <a:off x="660400" y="851172"/>
            <a:ext cx="10495280" cy="6009809"/>
            <a:chOff x="704328" y="1157987"/>
            <a:chExt cx="15742919" cy="9014713"/>
          </a:xfrm>
        </p:grpSpPr>
        <p:grpSp>
          <p:nvGrpSpPr>
            <p:cNvPr id="36" name="Grup 35"/>
            <p:cNvGrpSpPr/>
            <p:nvPr/>
          </p:nvGrpSpPr>
          <p:grpSpPr>
            <a:xfrm>
              <a:off x="704328" y="1157987"/>
              <a:ext cx="15742919" cy="9014713"/>
              <a:chOff x="1655460" y="1157987"/>
              <a:chExt cx="15742919" cy="9014713"/>
            </a:xfrm>
          </p:grpSpPr>
          <p:sp>
            <p:nvSpPr>
              <p:cNvPr id="5" name="TextBox 5"/>
              <p:cNvSpPr txBox="1"/>
              <p:nvPr/>
            </p:nvSpPr>
            <p:spPr>
              <a:xfrm>
                <a:off x="1655460" y="1157987"/>
                <a:ext cx="1400485" cy="9014713"/>
              </a:xfrm>
              <a:prstGeom prst="rect">
                <a:avLst/>
              </a:prstGeom>
            </p:spPr>
            <p:txBody>
              <a:bodyPr lIns="33867" tIns="33867" rIns="33867" bIns="33867" rtlCol="0" anchor="ctr"/>
              <a:lstStyle/>
              <a:p>
                <a:pPr algn="ctr">
                  <a:lnSpc>
                    <a:spcPts val="1906"/>
                  </a:lnSpc>
                </a:pPr>
                <a:endParaRPr sz="1050" dirty="0"/>
              </a:p>
            </p:txBody>
          </p:sp>
          <p:grpSp>
            <p:nvGrpSpPr>
              <p:cNvPr id="27" name="Grup 26"/>
              <p:cNvGrpSpPr/>
              <p:nvPr/>
            </p:nvGrpSpPr>
            <p:grpSpPr>
              <a:xfrm>
                <a:off x="3617051" y="1195665"/>
                <a:ext cx="13781328" cy="8652016"/>
                <a:chOff x="4404422" y="1368422"/>
                <a:chExt cx="8411031" cy="8652016"/>
              </a:xfrm>
            </p:grpSpPr>
            <p:sp>
              <p:nvSpPr>
                <p:cNvPr id="15" name="TextBox 15"/>
                <p:cNvSpPr txBox="1"/>
                <p:nvPr/>
              </p:nvSpPr>
              <p:spPr>
                <a:xfrm>
                  <a:off x="4404422" y="1368422"/>
                  <a:ext cx="8411031" cy="2827696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>
                    <a:lnSpc>
                      <a:spcPts val="2322"/>
                    </a:lnSpc>
                  </a:pPr>
                  <a:r>
                    <a:rPr lang="tr-TR" sz="1100" b="1" spc="67" dirty="0">
                      <a:latin typeface="Unbounded" pitchFamily="2" charset="-94"/>
                    </a:rPr>
                    <a:t>Flutter :</a:t>
                  </a:r>
                </a:p>
                <a:p>
                  <a:pPr>
                    <a:lnSpc>
                      <a:spcPts val="2322"/>
                    </a:lnSpc>
                  </a:pPr>
                  <a:r>
                    <a:rPr lang="tr-TR" sz="1000" dirty="0">
                      <a:latin typeface="Unbounded" pitchFamily="2" charset="-94"/>
                    </a:rPr>
                    <a:t>Google tarafından geliştirilen açık kaynaklı bir </a:t>
                  </a:r>
                  <a:r>
                    <a:rPr lang="tr-TR" sz="1000" b="1" dirty="0">
                      <a:latin typeface="Unbounded" pitchFamily="2" charset="-94"/>
                    </a:rPr>
                    <a:t>mobil</a:t>
                  </a:r>
                  <a:r>
                    <a:rPr lang="tr-TR" sz="1000" dirty="0">
                      <a:latin typeface="Unbounded" pitchFamily="2" charset="-94"/>
                    </a:rPr>
                    <a:t> uygulama geliştirme </a:t>
                  </a:r>
                  <a:r>
                    <a:rPr lang="tr-TR" sz="1000" dirty="0" err="1">
                      <a:latin typeface="Unbounded" pitchFamily="2" charset="-94"/>
                    </a:rPr>
                    <a:t>framework’üdür</a:t>
                  </a:r>
                  <a:r>
                    <a:rPr lang="tr-TR" sz="1000" dirty="0">
                      <a:latin typeface="Unbounded" pitchFamily="2" charset="-94"/>
                    </a:rPr>
                    <a:t>. Flutter, tek bir kod tabanı ile hem </a:t>
                  </a:r>
                  <a:r>
                    <a:rPr lang="tr-TR" sz="1000" b="1" dirty="0" err="1">
                      <a:latin typeface="Unbounded" pitchFamily="2" charset="-94"/>
                    </a:rPr>
                    <a:t>iOS</a:t>
                  </a:r>
                  <a:r>
                    <a:rPr lang="tr-TR" sz="1000" dirty="0">
                      <a:latin typeface="Unbounded" pitchFamily="2" charset="-94"/>
                    </a:rPr>
                    <a:t> hem de </a:t>
                  </a:r>
                  <a:r>
                    <a:rPr lang="tr-TR" sz="1000" b="1" dirty="0" err="1">
                      <a:latin typeface="Unbounded" pitchFamily="2" charset="-94"/>
                    </a:rPr>
                    <a:t>Android</a:t>
                  </a:r>
                  <a:r>
                    <a:rPr lang="tr-TR" sz="1000" dirty="0">
                      <a:latin typeface="Unbounded" pitchFamily="2" charset="-94"/>
                    </a:rPr>
                    <a:t> uygulamaları geliştirmeyi mümkün kılar.</a:t>
                  </a: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endParaRPr lang="tr-TR" sz="1000" dirty="0">
                    <a:latin typeface="Unbounded" pitchFamily="2" charset="-94"/>
                  </a:endParaRP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b="1" dirty="0">
                      <a:latin typeface="Unbounded" pitchFamily="2" charset="-94"/>
                    </a:rPr>
                    <a:t>Widget</a:t>
                  </a:r>
                  <a:r>
                    <a:rPr lang="tr-TR" sz="1000" dirty="0">
                      <a:latin typeface="Unbounded" pitchFamily="2" charset="-94"/>
                    </a:rPr>
                    <a:t> Tabanlı Yapı: Kullanıcı ara yüzlerini oluşturmak için </a:t>
                  </a:r>
                  <a:r>
                    <a:rPr lang="tr-TR" sz="1000" dirty="0" err="1">
                      <a:latin typeface="Unbounded" pitchFamily="2" charset="-94"/>
                    </a:rPr>
                    <a:t>widget</a:t>
                  </a:r>
                  <a:r>
                    <a:rPr lang="tr-TR" sz="1000" dirty="0">
                      <a:latin typeface="Unbounded" pitchFamily="2" charset="-94"/>
                    </a:rPr>
                    <a:t> tabanlı bir yapı sunar. Bu, bileşenlerin modüler ve yeniden kullanılabilir olmasını sağlar.</a:t>
                  </a: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endParaRPr lang="tr-TR" sz="1000" dirty="0">
                    <a:latin typeface="Unbounded" pitchFamily="2" charset="-94"/>
                  </a:endParaRP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dirty="0">
                      <a:latin typeface="Unbounded" pitchFamily="2" charset="-94"/>
                    </a:rPr>
                    <a:t>Durum Yönetimi: </a:t>
                  </a:r>
                  <a:r>
                    <a:rPr lang="tr-TR" sz="1000" b="1" dirty="0" err="1">
                      <a:latin typeface="Unbounded" pitchFamily="2" charset="-94"/>
                    </a:rPr>
                    <a:t>GetX</a:t>
                  </a:r>
                  <a:r>
                    <a:rPr lang="tr-TR" sz="1000" dirty="0">
                      <a:latin typeface="Unbounded" pitchFamily="2" charset="-94"/>
                    </a:rPr>
                    <a:t> gibi araçlarla uygulama durumlarını kontrol ederek daha performanslı ve düzenli bir yapı oluşturdum.</a:t>
                  </a:r>
                  <a:endParaRPr lang="en-US" sz="1000" b="1" spc="67" dirty="0">
                    <a:solidFill>
                      <a:srgbClr val="231F20"/>
                    </a:solidFill>
                    <a:latin typeface="Unbounded" pitchFamily="2" charset="-94"/>
                    <a:ea typeface="DM Sans"/>
                    <a:cs typeface="DM Sans"/>
                    <a:sym typeface="DM Sans"/>
                  </a:endParaRPr>
                </a:p>
              </p:txBody>
            </p:sp>
            <p:sp>
              <p:nvSpPr>
                <p:cNvPr id="31" name="TextBox 15"/>
                <p:cNvSpPr txBox="1"/>
                <p:nvPr/>
              </p:nvSpPr>
              <p:spPr>
                <a:xfrm>
                  <a:off x="4404422" y="4580216"/>
                  <a:ext cx="8411031" cy="2019783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>
                    <a:lnSpc>
                      <a:spcPts val="2322"/>
                    </a:lnSpc>
                  </a:pPr>
                  <a:r>
                    <a:rPr lang="tr-TR" sz="1100" b="1" spc="67" dirty="0">
                      <a:latin typeface="Unbounded" pitchFamily="2" charset="-94"/>
                    </a:rPr>
                    <a:t>API ve Entegrasyonu :</a:t>
                  </a:r>
                </a:p>
                <a:p>
                  <a:pPr>
                    <a:lnSpc>
                      <a:spcPts val="2322"/>
                    </a:lnSpc>
                  </a:pPr>
                  <a:r>
                    <a:rPr lang="tr-TR" sz="1000" dirty="0">
                      <a:latin typeface="Unbounded" pitchFamily="2" charset="-94"/>
                    </a:rPr>
                    <a:t>API (Application Programming </a:t>
                  </a:r>
                  <a:r>
                    <a:rPr lang="tr-TR" sz="1000" dirty="0" err="1">
                      <a:latin typeface="Unbounded" pitchFamily="2" charset="-94"/>
                    </a:rPr>
                    <a:t>Interface</a:t>
                  </a:r>
                  <a:r>
                    <a:rPr lang="tr-TR" sz="1000" dirty="0">
                      <a:latin typeface="Unbounded" pitchFamily="2" charset="-94"/>
                    </a:rPr>
                    <a:t>), farklı sistemler arasında </a:t>
                  </a:r>
                  <a:r>
                    <a:rPr lang="tr-TR" sz="1000" b="1" dirty="0">
                      <a:latin typeface="Unbounded" pitchFamily="2" charset="-94"/>
                    </a:rPr>
                    <a:t>iletişim</a:t>
                  </a:r>
                  <a:r>
                    <a:rPr lang="tr-TR" sz="1000" dirty="0">
                      <a:latin typeface="Unbounded" pitchFamily="2" charset="-94"/>
                    </a:rPr>
                    <a:t> kurmak için kullanılan bir ara yüzdür. </a:t>
                  </a:r>
                  <a:r>
                    <a:rPr lang="tr-TR" sz="1000" dirty="0" err="1">
                      <a:latin typeface="Unbounded" pitchFamily="2" charset="-94"/>
                    </a:rPr>
                    <a:t>RESTful</a:t>
                  </a:r>
                  <a:r>
                    <a:rPr lang="tr-TR" sz="1000" dirty="0">
                      <a:latin typeface="Unbounded" pitchFamily="2" charset="-94"/>
                    </a:rPr>
                    <a:t> </a:t>
                  </a:r>
                  <a:r>
                    <a:rPr lang="tr-TR" sz="1000" dirty="0" err="1">
                      <a:latin typeface="Unbounded" pitchFamily="2" charset="-94"/>
                    </a:rPr>
                    <a:t>API'ler</a:t>
                  </a:r>
                  <a:r>
                    <a:rPr lang="tr-TR" sz="1000" dirty="0">
                      <a:latin typeface="Unbounded" pitchFamily="2" charset="-94"/>
                    </a:rPr>
                    <a:t>, web tabanlı uygulamalar arasında veri </a:t>
                  </a:r>
                  <a:r>
                    <a:rPr lang="tr-TR" sz="1000" b="1" dirty="0">
                      <a:latin typeface="Unbounded" pitchFamily="2" charset="-94"/>
                    </a:rPr>
                    <a:t>alışverişi</a:t>
                  </a:r>
                  <a:r>
                    <a:rPr lang="tr-TR" sz="1000" dirty="0">
                      <a:latin typeface="Unbounded" pitchFamily="2" charset="-94"/>
                    </a:rPr>
                    <a:t> için yaygın bir standarttır.</a:t>
                  </a:r>
                </a:p>
                <a:p>
                  <a:pPr>
                    <a:lnSpc>
                      <a:spcPts val="2322"/>
                    </a:lnSpc>
                  </a:pPr>
                  <a:endParaRPr lang="tr-TR" sz="1000" dirty="0">
                    <a:latin typeface="Unbounded" pitchFamily="2" charset="-94"/>
                  </a:endParaRP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dirty="0" err="1">
                      <a:latin typeface="Unbounded" pitchFamily="2" charset="-94"/>
                    </a:rPr>
                    <a:t>RESTful</a:t>
                  </a:r>
                  <a:r>
                    <a:rPr lang="tr-TR" sz="1000" dirty="0">
                      <a:latin typeface="Unbounded" pitchFamily="2" charset="-94"/>
                    </a:rPr>
                    <a:t> </a:t>
                  </a:r>
                  <a:r>
                    <a:rPr lang="tr-TR" sz="1000" dirty="0" err="1">
                      <a:latin typeface="Unbounded" pitchFamily="2" charset="-94"/>
                    </a:rPr>
                    <a:t>API'ler</a:t>
                  </a:r>
                  <a:r>
                    <a:rPr lang="tr-TR" sz="1000" dirty="0">
                      <a:latin typeface="Unbounded" pitchFamily="2" charset="-94"/>
                    </a:rPr>
                    <a:t>: REST </a:t>
                  </a:r>
                  <a:r>
                    <a:rPr lang="tr-TR" sz="1000" b="1" dirty="0">
                      <a:latin typeface="Unbounded" pitchFamily="2" charset="-94"/>
                    </a:rPr>
                    <a:t>mimarisi</a:t>
                  </a:r>
                  <a:r>
                    <a:rPr lang="tr-TR" sz="1000" dirty="0">
                      <a:latin typeface="Unbounded" pitchFamily="2" charset="-94"/>
                    </a:rPr>
                    <a:t> sayesinde </a:t>
                  </a:r>
                  <a:r>
                    <a:rPr lang="tr-TR" sz="1000" dirty="0" err="1">
                      <a:latin typeface="Unbounded" pitchFamily="2" charset="-94"/>
                    </a:rPr>
                    <a:t>API'lerle</a:t>
                  </a:r>
                  <a:r>
                    <a:rPr lang="tr-TR" sz="1000" dirty="0">
                      <a:latin typeface="Unbounded" pitchFamily="2" charset="-94"/>
                    </a:rPr>
                    <a:t> veri alışverişi yapmayı ve bu işlemleri optimize etmeyi öğrendim.</a:t>
                  </a:r>
                </a:p>
              </p:txBody>
            </p:sp>
            <p:sp>
              <p:nvSpPr>
                <p:cNvPr id="32" name="TextBox 15"/>
                <p:cNvSpPr txBox="1"/>
                <p:nvPr/>
              </p:nvSpPr>
              <p:spPr>
                <a:xfrm>
                  <a:off x="4404422" y="7192742"/>
                  <a:ext cx="8411031" cy="2827696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>
                    <a:lnSpc>
                      <a:spcPts val="2322"/>
                    </a:lnSpc>
                  </a:pPr>
                  <a:r>
                    <a:rPr lang="tr-TR" sz="1100" b="1" spc="67" dirty="0">
                      <a:latin typeface="Unbounded" pitchFamily="2" charset="-94"/>
                    </a:rPr>
                    <a:t>Firebase :</a:t>
                  </a:r>
                </a:p>
                <a:p>
                  <a:pPr>
                    <a:lnSpc>
                      <a:spcPts val="2322"/>
                    </a:lnSpc>
                  </a:pPr>
                  <a:r>
                    <a:rPr lang="tr-TR" sz="1000" dirty="0">
                      <a:latin typeface="Unbounded" pitchFamily="2" charset="-94"/>
                    </a:rPr>
                    <a:t>Google tarafından sunulan bir arka uç </a:t>
                  </a:r>
                  <a:r>
                    <a:rPr lang="tr-TR" sz="1000" b="1" dirty="0">
                      <a:latin typeface="Unbounded" pitchFamily="2" charset="-94"/>
                    </a:rPr>
                    <a:t>hizmetidir</a:t>
                  </a:r>
                  <a:r>
                    <a:rPr lang="tr-TR" sz="1000" dirty="0">
                      <a:latin typeface="Unbounded" pitchFamily="2" charset="-94"/>
                    </a:rPr>
                    <a:t>. Firebase, uygulama geliştirme sürecini hızlandıran kullanıcı </a:t>
                  </a:r>
                  <a:r>
                    <a:rPr lang="tr-TR" sz="1000" b="1" dirty="0">
                      <a:latin typeface="Unbounded" pitchFamily="2" charset="-94"/>
                    </a:rPr>
                    <a:t>doğrulama</a:t>
                  </a:r>
                  <a:r>
                    <a:rPr lang="tr-TR" sz="1000" dirty="0">
                      <a:latin typeface="Unbounded" pitchFamily="2" charset="-94"/>
                    </a:rPr>
                    <a:t>, bulut depolama ve gerçek zamanlı </a:t>
                  </a:r>
                  <a:r>
                    <a:rPr lang="tr-TR" sz="1000" dirty="0" err="1">
                      <a:latin typeface="Unbounded" pitchFamily="2" charset="-94"/>
                    </a:rPr>
                    <a:t>veritabanı</a:t>
                  </a:r>
                  <a:r>
                    <a:rPr lang="tr-TR" sz="1000" dirty="0">
                      <a:latin typeface="Unbounded" pitchFamily="2" charset="-94"/>
                    </a:rPr>
                    <a:t> gibi </a:t>
                  </a:r>
                  <a:r>
                    <a:rPr lang="tr-TR" sz="1000" b="1" dirty="0">
                      <a:latin typeface="Unbounded" pitchFamily="2" charset="-94"/>
                    </a:rPr>
                    <a:t>araçlar</a:t>
                  </a:r>
                  <a:r>
                    <a:rPr lang="tr-TR" sz="1000" dirty="0">
                      <a:latin typeface="Unbounded" pitchFamily="2" charset="-94"/>
                    </a:rPr>
                    <a:t> sunar.</a:t>
                  </a: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endParaRPr lang="tr-TR" sz="1000" dirty="0">
                    <a:latin typeface="Unbounded" pitchFamily="2" charset="-94"/>
                  </a:endParaRP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b="1" dirty="0">
                      <a:latin typeface="Unbounded" pitchFamily="2" charset="-94"/>
                    </a:rPr>
                    <a:t>Authentication :</a:t>
                  </a:r>
                  <a:r>
                    <a:rPr lang="tr-TR" sz="1000" dirty="0">
                      <a:latin typeface="Unbounded" pitchFamily="2" charset="-94"/>
                    </a:rPr>
                    <a:t> Kullanıcı doğrulama işlemlerini kolaylaştırmak için Firebase </a:t>
                  </a:r>
                  <a:r>
                    <a:rPr lang="tr-TR" sz="1000" dirty="0" err="1">
                      <a:latin typeface="Unbounded" pitchFamily="2" charset="-94"/>
                    </a:rPr>
                    <a:t>Auth</a:t>
                  </a:r>
                  <a:r>
                    <a:rPr lang="tr-TR" sz="1000" dirty="0">
                      <a:latin typeface="Unbounded" pitchFamily="2" charset="-94"/>
                    </a:rPr>
                    <a:t> kullandım.</a:t>
                  </a: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endParaRPr lang="tr-TR" sz="1000" dirty="0">
                    <a:latin typeface="Unbounded" pitchFamily="2" charset="-94"/>
                  </a:endParaRP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b="1" dirty="0">
                      <a:latin typeface="Unbounded" pitchFamily="2" charset="-94"/>
                    </a:rPr>
                    <a:t>Storage :</a:t>
                  </a:r>
                  <a:r>
                    <a:rPr lang="tr-TR" sz="1000" dirty="0">
                      <a:latin typeface="Unbounded" pitchFamily="2" charset="-94"/>
                    </a:rPr>
                    <a:t> Firebase Storage ile uygulamalarda büyük boyutlu dosyaları güvenli bir şekilde depolamayı öğrendim.</a:t>
                  </a: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endParaRPr lang="tr-TR" sz="1000" dirty="0">
                    <a:latin typeface="Unbounded" pitchFamily="2" charset="-94"/>
                  </a:endParaRPr>
                </a:p>
                <a:p>
                  <a:pPr marL="190510" indent="-190510">
                    <a:lnSpc>
                      <a:spcPts val="13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b="1" dirty="0">
                      <a:latin typeface="Unbounded" pitchFamily="2" charset="-94"/>
                    </a:rPr>
                    <a:t>Gerçek Zamanlı </a:t>
                  </a:r>
                  <a:r>
                    <a:rPr lang="tr-TR" sz="1000" b="1" dirty="0" err="1">
                      <a:latin typeface="Unbounded" pitchFamily="2" charset="-94"/>
                    </a:rPr>
                    <a:t>Veritabanı</a:t>
                  </a:r>
                  <a:r>
                    <a:rPr lang="tr-TR" sz="1000" b="1" dirty="0">
                      <a:latin typeface="Unbounded" pitchFamily="2" charset="-94"/>
                    </a:rPr>
                    <a:t> :</a:t>
                  </a:r>
                  <a:r>
                    <a:rPr lang="tr-TR" sz="1000" dirty="0">
                      <a:latin typeface="Unbounded" pitchFamily="2" charset="-94"/>
                    </a:rPr>
                    <a:t> Anlık veri senkronizasyonu ve kullanıcı deneyimini iyileştiren bir yapı ile çalıştım.</a:t>
                  </a:r>
                  <a:endParaRPr lang="en-US" sz="1000" b="1" spc="67" dirty="0">
                    <a:solidFill>
                      <a:srgbClr val="231F20"/>
                    </a:solidFill>
                    <a:latin typeface="Unbounded" pitchFamily="2" charset="-94"/>
                    <a:ea typeface="DM Sans"/>
                    <a:cs typeface="DM Sans"/>
                    <a:sym typeface="DM Sans"/>
                  </a:endParaRPr>
                </a:p>
              </p:txBody>
            </p:sp>
          </p:grpSp>
        </p:grpSp>
        <p:grpSp>
          <p:nvGrpSpPr>
            <p:cNvPr id="53" name="Grup 52"/>
            <p:cNvGrpSpPr/>
            <p:nvPr/>
          </p:nvGrpSpPr>
          <p:grpSpPr>
            <a:xfrm>
              <a:off x="704328" y="1504128"/>
              <a:ext cx="1400485" cy="6929180"/>
              <a:chOff x="704328" y="1504128"/>
              <a:chExt cx="1400485" cy="6929180"/>
            </a:xfrm>
          </p:grpSpPr>
          <p:pic>
            <p:nvPicPr>
              <p:cNvPr id="1031" name="Picture 7" descr="Design for Flutter: the best UI for your app - Mobivery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6678" r="76433"/>
              <a:stretch/>
            </p:blipFill>
            <p:spPr bwMode="auto">
              <a:xfrm>
                <a:off x="1087327" y="1504128"/>
                <a:ext cx="515979" cy="65869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39" name="Düz Bağlayıcı 38"/>
              <p:cNvCxnSpPr/>
              <p:nvPr/>
            </p:nvCxnSpPr>
            <p:spPr>
              <a:xfrm flipH="1">
                <a:off x="704328" y="4162044"/>
                <a:ext cx="1400485" cy="0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4" name="Düz Bağlayıcı 43"/>
              <p:cNvCxnSpPr/>
              <p:nvPr/>
            </p:nvCxnSpPr>
            <p:spPr>
              <a:xfrm flipH="1">
                <a:off x="704328" y="6774334"/>
                <a:ext cx="1400485" cy="0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pic>
            <p:nvPicPr>
              <p:cNvPr id="51" name="Resim 50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86" t="26908" r="74873" b="26116"/>
              <a:stretch/>
            </p:blipFill>
            <p:spPr>
              <a:xfrm>
                <a:off x="1087327" y="7648493"/>
                <a:ext cx="702783" cy="784815"/>
              </a:xfrm>
              <a:prstGeom prst="rect">
                <a:avLst/>
              </a:prstGeom>
            </p:spPr>
          </p:pic>
        </p:grpSp>
      </p:grpSp>
      <p:pic>
        <p:nvPicPr>
          <p:cNvPr id="28" name="Resim 27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9" t="33085" r="59338" b="1647"/>
          <a:stretch/>
        </p:blipFill>
        <p:spPr bwMode="auto">
          <a:xfrm>
            <a:off x="892169" y="1908741"/>
            <a:ext cx="469157" cy="557458"/>
          </a:xfrm>
          <a:prstGeom prst="roundRect">
            <a:avLst>
              <a:gd name="adj" fmla="val 8594"/>
            </a:avLst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44" y="3190151"/>
            <a:ext cx="1005899" cy="100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71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/>
        </p:nvSpPr>
        <p:spPr>
          <a:xfrm rot="13981063">
            <a:off x="6101522" y="-2937203"/>
            <a:ext cx="7166309" cy="1791577"/>
          </a:xfrm>
          <a:custGeom>
            <a:avLst/>
            <a:gdLst/>
            <a:ahLst/>
            <a:cxnLst/>
            <a:rect l="l" t="t" r="r" b="b"/>
            <a:pathLst>
              <a:path w="10749463" h="2687366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8"/>
          <p:cNvSpPr txBox="1"/>
          <p:nvPr/>
        </p:nvSpPr>
        <p:spPr>
          <a:xfrm>
            <a:off x="374678" y="362788"/>
            <a:ext cx="5842000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tr-TR" sz="1867" spc="200" dirty="0">
                <a:solidFill>
                  <a:srgbClr val="770F3E"/>
                </a:solidFill>
                <a:latin typeface="Unbounded 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Stajda Öğrenilen Teknolojiler</a:t>
            </a:r>
            <a:endParaRPr lang="en-US" sz="1867" spc="200" dirty="0">
              <a:solidFill>
                <a:srgbClr val="770F3E"/>
              </a:solidFill>
              <a:latin typeface="Unbounded Bold" pitchFamily="2" charset="-94"/>
              <a:ea typeface="Cy Grotesk Wide"/>
              <a:cs typeface="Segoe UI" panose="020B0502040204020203" pitchFamily="34" charset="0"/>
              <a:sym typeface="Cy Grotesk Wide"/>
            </a:endParaRPr>
          </a:p>
        </p:txBody>
      </p:sp>
      <p:grpSp>
        <p:nvGrpSpPr>
          <p:cNvPr id="54" name="Grup 53"/>
          <p:cNvGrpSpPr/>
          <p:nvPr/>
        </p:nvGrpSpPr>
        <p:grpSpPr>
          <a:xfrm>
            <a:off x="660400" y="851172"/>
            <a:ext cx="10943336" cy="6009809"/>
            <a:chOff x="704328" y="1157987"/>
            <a:chExt cx="16415003" cy="9014713"/>
          </a:xfrm>
        </p:grpSpPr>
        <p:grpSp>
          <p:nvGrpSpPr>
            <p:cNvPr id="36" name="Grup 35"/>
            <p:cNvGrpSpPr/>
            <p:nvPr/>
          </p:nvGrpSpPr>
          <p:grpSpPr>
            <a:xfrm>
              <a:off x="704328" y="1157987"/>
              <a:ext cx="16415003" cy="9014713"/>
              <a:chOff x="1655460" y="1157987"/>
              <a:chExt cx="16415003" cy="9014713"/>
            </a:xfrm>
          </p:grpSpPr>
          <p:sp>
            <p:nvSpPr>
              <p:cNvPr id="5" name="TextBox 5"/>
              <p:cNvSpPr txBox="1"/>
              <p:nvPr/>
            </p:nvSpPr>
            <p:spPr>
              <a:xfrm>
                <a:off x="1655460" y="1157987"/>
                <a:ext cx="1400485" cy="9014713"/>
              </a:xfrm>
              <a:prstGeom prst="rect">
                <a:avLst/>
              </a:prstGeom>
            </p:spPr>
            <p:txBody>
              <a:bodyPr lIns="33867" tIns="33867" rIns="33867" bIns="33867" rtlCol="0" anchor="ctr"/>
              <a:lstStyle/>
              <a:p>
                <a:pPr algn="ctr">
                  <a:lnSpc>
                    <a:spcPts val="1906"/>
                  </a:lnSpc>
                </a:pPr>
                <a:endParaRPr sz="1050" dirty="0"/>
              </a:p>
            </p:txBody>
          </p:sp>
          <p:grpSp>
            <p:nvGrpSpPr>
              <p:cNvPr id="27" name="Grup 26"/>
              <p:cNvGrpSpPr/>
              <p:nvPr/>
            </p:nvGrpSpPr>
            <p:grpSpPr>
              <a:xfrm>
                <a:off x="3617051" y="1195665"/>
                <a:ext cx="14453412" cy="7492142"/>
                <a:chOff x="4404422" y="1368422"/>
                <a:chExt cx="8821218" cy="7492142"/>
              </a:xfrm>
            </p:grpSpPr>
            <p:sp>
              <p:nvSpPr>
                <p:cNvPr id="15" name="TextBox 15"/>
                <p:cNvSpPr txBox="1"/>
                <p:nvPr/>
              </p:nvSpPr>
              <p:spPr>
                <a:xfrm>
                  <a:off x="4404422" y="1368422"/>
                  <a:ext cx="8411031" cy="2804614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tr-TR" sz="1100" b="1" spc="67" dirty="0">
                      <a:latin typeface="Unbounded" pitchFamily="2" charset="-94"/>
                    </a:rPr>
                    <a:t>Yapay Zeka (AI):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tr-TR" sz="1000" dirty="0">
                      <a:latin typeface="Unbounded" pitchFamily="2" charset="-94"/>
                    </a:rPr>
                    <a:t>Yapay zeka, makinelerin insan benzeri kararlar alabilmesini sağlayan bir teknolojidir. Görüntü işleme ve doğal dil işleme (NLP) gibi alanlarda yoğun olarak kullanılır.</a:t>
                  </a:r>
                </a:p>
                <a:p>
                  <a:pPr>
                    <a:lnSpc>
                      <a:spcPct val="150000"/>
                    </a:lnSpc>
                  </a:pPr>
                  <a:endParaRPr lang="tr-TR" sz="1000" dirty="0">
                    <a:latin typeface="Unbounded" pitchFamily="2" charset="-94"/>
                  </a:endParaRPr>
                </a:p>
                <a:p>
                  <a:pPr marL="190510" indent="-19051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b="1" dirty="0">
                      <a:latin typeface="Unbounded" pitchFamily="2" charset="-94"/>
                    </a:rPr>
                    <a:t>Görüntü İşleme :</a:t>
                  </a:r>
                  <a:r>
                    <a:rPr lang="tr-TR" sz="1000" dirty="0">
                      <a:latin typeface="Unbounded" pitchFamily="2" charset="-94"/>
                    </a:rPr>
                    <a:t> Conv2D katmanları kullanarak resimlerin analizini ve sınıflandırmasını gerçekleştirdim.</a:t>
                  </a:r>
                </a:p>
                <a:p>
                  <a:pPr marL="190510" indent="-19051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b="1" dirty="0">
                      <a:latin typeface="Unbounded" pitchFamily="2" charset="-94"/>
                    </a:rPr>
                    <a:t>Doğal Dil İşleme (NLP) : </a:t>
                  </a:r>
                  <a:r>
                    <a:rPr lang="tr-TR" sz="1000" dirty="0" err="1">
                      <a:latin typeface="Unbounded" pitchFamily="2" charset="-94"/>
                    </a:rPr>
                    <a:t>TensorFlow</a:t>
                  </a:r>
                  <a:r>
                    <a:rPr lang="tr-TR" sz="1000" dirty="0">
                      <a:latin typeface="Unbounded" pitchFamily="2" charset="-94"/>
                    </a:rPr>
                    <a:t> ve PyTorch ile metin sınıflandırma ve dil modeli eğitimi üzerine çalıştım.</a:t>
                  </a:r>
                </a:p>
                <a:p>
                  <a:pPr marL="190510" indent="-19051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b="1" dirty="0">
                      <a:latin typeface="Unbounded" pitchFamily="2" charset="-94"/>
                    </a:rPr>
                    <a:t>Model Optimizasyonu :</a:t>
                  </a:r>
                  <a:r>
                    <a:rPr lang="tr-TR" sz="1000" dirty="0">
                      <a:latin typeface="Unbounded" pitchFamily="2" charset="-94"/>
                    </a:rPr>
                    <a:t> Adam ve SGD gibi algoritmalarla modellerin doğruluk oranlarını artırmayı deneyimledim.</a:t>
                  </a:r>
                </a:p>
                <a:p>
                  <a:pPr marL="190510" indent="-19051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1000" b="1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Google </a:t>
                  </a:r>
                  <a:r>
                    <a:rPr lang="en-US" sz="1000" b="1" spc="67" dirty="0" err="1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Colab</a:t>
                  </a:r>
                  <a:r>
                    <a:rPr lang="tr-TR" sz="1000" b="1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 </a:t>
                  </a:r>
                  <a:r>
                    <a:rPr lang="en-US" sz="1000" b="1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:</a:t>
                  </a:r>
                  <a:r>
                    <a:rPr lang="en-US" sz="1000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 </a:t>
                  </a:r>
                  <a:r>
                    <a:rPr lang="en-US" sz="1000" spc="67" dirty="0" err="1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Bulut</a:t>
                  </a:r>
                  <a:r>
                    <a:rPr lang="en-US" sz="1000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 </a:t>
                  </a:r>
                  <a:r>
                    <a:rPr lang="en-US" sz="1000" spc="67" dirty="0" err="1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tabanlı</a:t>
                  </a:r>
                  <a:r>
                    <a:rPr lang="en-US" sz="1000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 </a:t>
                  </a:r>
                  <a:r>
                    <a:rPr lang="en-US" sz="1000" spc="67" dirty="0" err="1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bir</a:t>
                  </a:r>
                  <a:r>
                    <a:rPr lang="en-US" sz="1000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 </a:t>
                  </a:r>
                  <a:r>
                    <a:rPr lang="en-US" sz="1000" spc="67" dirty="0" err="1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ortamda</a:t>
                  </a:r>
                  <a:r>
                    <a:rPr lang="en-US" sz="1000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 model </a:t>
                  </a:r>
                  <a:r>
                    <a:rPr lang="en-US" sz="1000" spc="67" dirty="0" err="1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eğitimi</a:t>
                  </a:r>
                  <a:r>
                    <a:rPr lang="en-US" sz="1000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 </a:t>
                  </a:r>
                  <a:r>
                    <a:rPr lang="en-US" sz="1000" spc="67" dirty="0" err="1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ve</a:t>
                  </a:r>
                  <a:r>
                    <a:rPr lang="en-US" sz="1000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 test </a:t>
                  </a:r>
                  <a:r>
                    <a:rPr lang="en-US" sz="1000" spc="67" dirty="0" err="1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süreçlerini</a:t>
                  </a:r>
                  <a:r>
                    <a:rPr lang="en-US" sz="1000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 </a:t>
                  </a:r>
                  <a:r>
                    <a:rPr lang="en-US" sz="1000" spc="67" dirty="0" err="1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yürüttüm</a:t>
                  </a:r>
                  <a:r>
                    <a:rPr lang="en-US" sz="1000" spc="67" dirty="0">
                      <a:solidFill>
                        <a:srgbClr val="231F20"/>
                      </a:solidFill>
                      <a:latin typeface="Unbounded" pitchFamily="2" charset="-94"/>
                      <a:ea typeface="DM Sans"/>
                      <a:cs typeface="DM Sans"/>
                      <a:sym typeface="DM Sans"/>
                    </a:rPr>
                    <a:t>.</a:t>
                  </a:r>
                </a:p>
              </p:txBody>
            </p:sp>
            <p:sp>
              <p:nvSpPr>
                <p:cNvPr id="31" name="TextBox 15"/>
                <p:cNvSpPr txBox="1"/>
                <p:nvPr/>
              </p:nvSpPr>
              <p:spPr>
                <a:xfrm>
                  <a:off x="4404422" y="4561725"/>
                  <a:ext cx="8821218" cy="2527615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tr-TR" sz="1100" b="1" spc="67" dirty="0">
                      <a:latin typeface="Unbounded" pitchFamily="2" charset="-94"/>
                    </a:rPr>
                    <a:t>Server 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tr-TR" sz="1100" b="1" spc="67" dirty="0" err="1">
                      <a:latin typeface="Unbounded" pitchFamily="2" charset="-94"/>
                    </a:rPr>
                    <a:t>Flask</a:t>
                  </a:r>
                  <a:r>
                    <a:rPr lang="tr-TR" sz="1100" b="1" spc="67" dirty="0">
                      <a:latin typeface="Unbounded" pitchFamily="2" charset="-94"/>
                    </a:rPr>
                    <a:t>: </a:t>
                  </a:r>
                  <a:r>
                    <a:rPr lang="tr-TR" sz="1000" dirty="0">
                      <a:latin typeface="Unbounded" pitchFamily="2" charset="-94"/>
                    </a:rPr>
                    <a:t>Python tabanlı hafif bir web çatısıdır. web uygulamaları ve RESTful </a:t>
                  </a:r>
                  <a:r>
                    <a:rPr lang="tr-TR" sz="1000" dirty="0" err="1">
                      <a:latin typeface="Unbounded" pitchFamily="2" charset="-94"/>
                    </a:rPr>
                    <a:t>API’ler</a:t>
                  </a:r>
                  <a:r>
                    <a:rPr lang="tr-TR" sz="1000" dirty="0">
                      <a:latin typeface="Unbounded" pitchFamily="2" charset="-94"/>
                    </a:rPr>
                    <a:t> geliştirmek için esnek ve kolay bir araçtır.</a:t>
                  </a:r>
                </a:p>
                <a:p>
                  <a:pPr marL="190510" indent="-19051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dirty="0" err="1">
                      <a:latin typeface="Unbounded" pitchFamily="2" charset="-94"/>
                    </a:rPr>
                    <a:t>Flask</a:t>
                  </a:r>
                  <a:r>
                    <a:rPr lang="tr-TR" sz="1000" dirty="0">
                      <a:latin typeface="Unbounded" pitchFamily="2" charset="-94"/>
                    </a:rPr>
                    <a:t> ile API geliştirdim ve görüntü işleme tabanlı bir </a:t>
                  </a:r>
                  <a:r>
                    <a:rPr lang="tr-TR" sz="1000" b="1" dirty="0">
                      <a:latin typeface="Unbounded" pitchFamily="2" charset="-94"/>
                    </a:rPr>
                    <a:t>sunucu</a:t>
                  </a:r>
                  <a:r>
                    <a:rPr lang="tr-TR" sz="1000" dirty="0">
                      <a:latin typeface="Unbounded" pitchFamily="2" charset="-94"/>
                    </a:rPr>
                    <a:t> oluşturdum.</a:t>
                  </a:r>
                </a:p>
                <a:p>
                  <a:pPr marL="190510" indent="-19051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endParaRPr lang="tr-TR" sz="1000" dirty="0">
                    <a:latin typeface="Unbounded" pitchFamily="2" charset="-94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tr-TR" sz="1100" b="1" spc="67" dirty="0" err="1">
                      <a:latin typeface="Unbounded" pitchFamily="2" charset="-94"/>
                    </a:rPr>
                    <a:t>Ngrok</a:t>
                  </a:r>
                  <a:r>
                    <a:rPr lang="tr-TR" sz="1100" b="1" spc="67" dirty="0">
                      <a:latin typeface="Unbounded" pitchFamily="2" charset="-94"/>
                    </a:rPr>
                    <a:t> : </a:t>
                  </a:r>
                  <a:r>
                    <a:rPr lang="tr-TR" sz="1000" dirty="0" err="1">
                      <a:latin typeface="Unbounded" pitchFamily="2" charset="-94"/>
                    </a:rPr>
                    <a:t>Ngrok</a:t>
                  </a:r>
                  <a:r>
                    <a:rPr lang="tr-TR" sz="1000" dirty="0">
                      <a:latin typeface="Unbounded" pitchFamily="2" charset="-94"/>
                    </a:rPr>
                    <a:t>, yerel bir sunucuyu güvenli bir şekilde internete açmayı sağlayan bir araçtır. API geliştirme ve test süreçlerinde geçici erişim sağlamak için kullanılır.</a:t>
                  </a:r>
                </a:p>
                <a:p>
                  <a:pPr marL="190510" indent="-19051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dirty="0" err="1">
                      <a:latin typeface="Unbounded" pitchFamily="2" charset="-94"/>
                    </a:rPr>
                    <a:t>Ngrok</a:t>
                  </a:r>
                  <a:r>
                    <a:rPr lang="tr-TR" sz="1000" dirty="0">
                      <a:latin typeface="Unbounded" pitchFamily="2" charset="-94"/>
                    </a:rPr>
                    <a:t> kullanarak bu </a:t>
                  </a:r>
                  <a:r>
                    <a:rPr lang="tr-TR" sz="1000" b="1" dirty="0">
                      <a:latin typeface="Unbounded" pitchFamily="2" charset="-94"/>
                    </a:rPr>
                    <a:t>sunucuyu</a:t>
                  </a:r>
                  <a:r>
                    <a:rPr lang="tr-TR" sz="1000" dirty="0">
                      <a:latin typeface="Unbounded" pitchFamily="2" charset="-94"/>
                    </a:rPr>
                    <a:t> dış dünyaya açarak </a:t>
                  </a:r>
                  <a:r>
                    <a:rPr lang="tr-TR" sz="1000" b="1" dirty="0">
                      <a:latin typeface="Unbounded" pitchFamily="2" charset="-94"/>
                    </a:rPr>
                    <a:t>test</a:t>
                  </a:r>
                  <a:r>
                    <a:rPr lang="tr-TR" sz="1000" dirty="0">
                      <a:latin typeface="Unbounded" pitchFamily="2" charset="-94"/>
                    </a:rPr>
                    <a:t> süreçlerini gerçekleştirdim.</a:t>
                  </a:r>
                </a:p>
              </p:txBody>
            </p:sp>
            <p:sp>
              <p:nvSpPr>
                <p:cNvPr id="32" name="TextBox 15"/>
                <p:cNvSpPr txBox="1"/>
                <p:nvPr/>
              </p:nvSpPr>
              <p:spPr>
                <a:xfrm>
                  <a:off x="4404422" y="7787193"/>
                  <a:ext cx="8411031" cy="1073371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tr-TR" sz="1100" b="1" spc="67" dirty="0">
                      <a:latin typeface="Unbounded" pitchFamily="2" charset="-94"/>
                    </a:rPr>
                    <a:t>Proje Yönetimi :</a:t>
                  </a:r>
                  <a:endParaRPr lang="tr-TR" sz="1000" dirty="0">
                    <a:latin typeface="Unbounded" pitchFamily="2" charset="-94"/>
                  </a:endParaRPr>
                </a:p>
                <a:p>
                  <a:pPr marL="190510" indent="-19051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b="1" dirty="0" err="1">
                      <a:latin typeface="Unbounded" pitchFamily="2" charset="-94"/>
                    </a:rPr>
                    <a:t>Trello</a:t>
                  </a:r>
                  <a:r>
                    <a:rPr lang="tr-TR" sz="1000" dirty="0">
                      <a:latin typeface="Unbounded" pitchFamily="2" charset="-94"/>
                    </a:rPr>
                    <a:t>: </a:t>
                  </a:r>
                  <a:r>
                    <a:rPr lang="tr-TR" sz="1000" dirty="0" err="1">
                      <a:latin typeface="Unbounded" pitchFamily="2" charset="-94"/>
                    </a:rPr>
                    <a:t>Agile</a:t>
                  </a:r>
                  <a:r>
                    <a:rPr lang="tr-TR" sz="1000" dirty="0">
                      <a:latin typeface="Unbounded" pitchFamily="2" charset="-94"/>
                    </a:rPr>
                    <a:t> yöntemlerle görev planlaması ve ilerleme takibi yaptım.</a:t>
                  </a:r>
                </a:p>
                <a:p>
                  <a:pPr marL="190510" indent="-19051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tr-TR" sz="1000" b="1" dirty="0" err="1">
                      <a:latin typeface="Unbounded" pitchFamily="2" charset="-94"/>
                    </a:rPr>
                    <a:t>GitHub</a:t>
                  </a:r>
                  <a:r>
                    <a:rPr lang="tr-TR" sz="1000" dirty="0">
                      <a:latin typeface="Unbounded" pitchFamily="2" charset="-94"/>
                    </a:rPr>
                    <a:t>: Versiyon kontrolü, kod inceleme ve ekip çalışması süreçlerini etkin bir şekilde yönettim.</a:t>
                  </a:r>
                  <a:endParaRPr lang="en-US" sz="1000" b="1" spc="67" dirty="0">
                    <a:solidFill>
                      <a:srgbClr val="231F20"/>
                    </a:solidFill>
                    <a:latin typeface="Unbounded" pitchFamily="2" charset="-94"/>
                    <a:ea typeface="DM Sans"/>
                    <a:cs typeface="DM Sans"/>
                    <a:sym typeface="DM Sans"/>
                  </a:endParaRPr>
                </a:p>
              </p:txBody>
            </p:sp>
          </p:grpSp>
        </p:grpSp>
        <p:grpSp>
          <p:nvGrpSpPr>
            <p:cNvPr id="53" name="Grup 52"/>
            <p:cNvGrpSpPr/>
            <p:nvPr/>
          </p:nvGrpSpPr>
          <p:grpSpPr>
            <a:xfrm>
              <a:off x="704328" y="4388968"/>
              <a:ext cx="1400485" cy="2783130"/>
              <a:chOff x="704328" y="4388968"/>
              <a:chExt cx="1400485" cy="2783130"/>
            </a:xfrm>
          </p:grpSpPr>
          <p:cxnSp>
            <p:nvCxnSpPr>
              <p:cNvPr id="39" name="Düz Bağlayıcı 38"/>
              <p:cNvCxnSpPr/>
              <p:nvPr/>
            </p:nvCxnSpPr>
            <p:spPr>
              <a:xfrm flipH="1">
                <a:off x="704328" y="4388968"/>
                <a:ext cx="1400485" cy="0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4" name="Düz Bağlayıcı 43"/>
              <p:cNvCxnSpPr/>
              <p:nvPr/>
            </p:nvCxnSpPr>
            <p:spPr>
              <a:xfrm flipH="1">
                <a:off x="704328" y="7172098"/>
                <a:ext cx="1400485" cy="0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</p:grpSp>
      <p:pic>
        <p:nvPicPr>
          <p:cNvPr id="21" name="Resim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85" y="984697"/>
            <a:ext cx="483654" cy="501396"/>
          </a:xfrm>
          <a:prstGeom prst="rect">
            <a:avLst/>
          </a:prstGeom>
        </p:spPr>
      </p:pic>
      <p:pic>
        <p:nvPicPr>
          <p:cNvPr id="22" name="Resim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443" y="1652201"/>
            <a:ext cx="359570" cy="434710"/>
          </a:xfrm>
          <a:prstGeom prst="rect">
            <a:avLst/>
          </a:prstGeom>
        </p:spPr>
      </p:pic>
      <p:pic>
        <p:nvPicPr>
          <p:cNvPr id="23" name="Resim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12" y="2278688"/>
            <a:ext cx="770763" cy="474564"/>
          </a:xfrm>
          <a:prstGeom prst="rect">
            <a:avLst/>
          </a:prstGeom>
        </p:spPr>
      </p:pic>
      <p:pic>
        <p:nvPicPr>
          <p:cNvPr id="25" name="Resim 2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23" y="5108496"/>
            <a:ext cx="466337" cy="466337"/>
          </a:xfrm>
          <a:prstGeom prst="rect">
            <a:avLst/>
          </a:prstGeom>
        </p:spPr>
      </p:pic>
      <p:pic>
        <p:nvPicPr>
          <p:cNvPr id="26" name="Resim 2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72" y="5773406"/>
            <a:ext cx="434354" cy="434354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530" y="3270868"/>
            <a:ext cx="559393" cy="520516"/>
          </a:xfrm>
          <a:prstGeom prst="rect">
            <a:avLst/>
          </a:prstGeo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36" y="4136673"/>
            <a:ext cx="786982" cy="31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08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659121">
            <a:off x="-3546360" y="4020603"/>
            <a:ext cx="5086196" cy="5219044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016048">
            <a:off x="5535836" y="-1646545"/>
            <a:ext cx="7166309" cy="1791577"/>
          </a:xfrm>
          <a:custGeom>
            <a:avLst/>
            <a:gdLst/>
            <a:ahLst/>
            <a:cxnLst/>
            <a:rect l="l" t="t" r="r" b="b"/>
            <a:pathLst>
              <a:path w="10749463" h="2687366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8"/>
          <p:cNvSpPr txBox="1"/>
          <p:nvPr/>
        </p:nvSpPr>
        <p:spPr>
          <a:xfrm>
            <a:off x="374678" y="362788"/>
            <a:ext cx="5842000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tr-TR" sz="1867" spc="200" dirty="0">
                <a:solidFill>
                  <a:srgbClr val="770F3E"/>
                </a:solidFill>
                <a:latin typeface="Unbounded 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Proje Tanımı</a:t>
            </a:r>
            <a:endParaRPr lang="en-US" sz="1867" spc="200" dirty="0">
              <a:solidFill>
                <a:srgbClr val="770F3E"/>
              </a:solidFill>
              <a:latin typeface="Unbounded Bold" pitchFamily="2" charset="-94"/>
              <a:ea typeface="Cy Grotesk Wide"/>
              <a:cs typeface="Segoe UI" panose="020B0502040204020203" pitchFamily="34" charset="0"/>
              <a:sym typeface="Cy Grotesk Wide"/>
            </a:endParaRPr>
          </a:p>
        </p:txBody>
      </p:sp>
      <p:sp>
        <p:nvSpPr>
          <p:cNvPr id="23" name="TextBox 15"/>
          <p:cNvSpPr txBox="1"/>
          <p:nvPr/>
        </p:nvSpPr>
        <p:spPr>
          <a:xfrm>
            <a:off x="711200" y="1098401"/>
            <a:ext cx="1041400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22"/>
              </a:lnSpc>
            </a:pPr>
            <a:r>
              <a:rPr lang="tr-TR" sz="1333" b="1" i="1" spc="67" dirty="0">
                <a:latin typeface="Unbounded" pitchFamily="2" charset="-94"/>
              </a:rPr>
              <a:t>Portal Intellium Mobil Uygulaması :</a:t>
            </a:r>
          </a:p>
          <a:p>
            <a:pPr>
              <a:lnSpc>
                <a:spcPts val="2322"/>
              </a:lnSpc>
            </a:pPr>
            <a:r>
              <a:rPr lang="tr-TR" sz="1067" dirty="0">
                <a:latin typeface="Unbounded" pitchFamily="2" charset="-94"/>
              </a:rPr>
              <a:t>Portal Intellium’un </a:t>
            </a:r>
            <a:r>
              <a:rPr lang="tr-TR" sz="1067" b="1" dirty="0">
                <a:latin typeface="Unbounded" pitchFamily="2" charset="-94"/>
              </a:rPr>
              <a:t>mobil</a:t>
            </a:r>
            <a:r>
              <a:rPr lang="tr-TR" sz="1067" dirty="0">
                <a:latin typeface="Unbounded" pitchFamily="2" charset="-94"/>
              </a:rPr>
              <a:t> uygulaması, mevcut </a:t>
            </a:r>
            <a:r>
              <a:rPr lang="tr-TR" sz="1067" b="1" dirty="0">
                <a:latin typeface="Unbounded" pitchFamily="2" charset="-94"/>
              </a:rPr>
              <a:t>backend'e</a:t>
            </a:r>
            <a:r>
              <a:rPr lang="tr-TR" sz="1067" dirty="0">
                <a:latin typeface="Unbounded" pitchFamily="2" charset="-94"/>
              </a:rPr>
              <a:t> bağlanarak kullanıcıların sisteme erişimini kolaylaştırmayı hedeflemiştir. Uygulama </a:t>
            </a:r>
            <a:r>
              <a:rPr lang="tr-TR" sz="1067" b="1" dirty="0">
                <a:latin typeface="Unbounded" pitchFamily="2" charset="-94"/>
              </a:rPr>
              <a:t>Flutter</a:t>
            </a:r>
            <a:r>
              <a:rPr lang="tr-TR" sz="1067" dirty="0">
                <a:latin typeface="Unbounded" pitchFamily="2" charset="-94"/>
              </a:rPr>
              <a:t> ile geliştirildi ve </a:t>
            </a:r>
            <a:r>
              <a:rPr lang="tr-TR" sz="1067" b="1" dirty="0">
                <a:latin typeface="Unbounded" pitchFamily="2" charset="-94"/>
              </a:rPr>
              <a:t>API</a:t>
            </a:r>
            <a:r>
              <a:rPr lang="tr-TR" sz="1067" dirty="0">
                <a:latin typeface="Unbounded" pitchFamily="2" charset="-94"/>
              </a:rPr>
              <a:t> </a:t>
            </a:r>
            <a:r>
              <a:rPr lang="tr-TR" sz="1067" b="1" dirty="0">
                <a:latin typeface="Unbounded" pitchFamily="2" charset="-94"/>
              </a:rPr>
              <a:t>entegrasyonu</a:t>
            </a:r>
            <a:r>
              <a:rPr lang="tr-TR" sz="1067" dirty="0">
                <a:latin typeface="Unbounded" pitchFamily="2" charset="-94"/>
              </a:rPr>
              <a:t> sağlandı. Bu süreçte, kullanıcı deneyimi odaklı bir yaklaşım benimsenerek hem görsel tasarım hem de işlevsellik üzerinde çalışıldı.</a:t>
            </a:r>
          </a:p>
        </p:txBody>
      </p:sp>
      <p:pic>
        <p:nvPicPr>
          <p:cNvPr id="25" name="Resim 24" descr="C:\Users\Shakespeare\Desktop\staj resimleri\portal app.png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422"/>
          <a:stretch/>
        </p:blipFill>
        <p:spPr bwMode="auto">
          <a:xfrm>
            <a:off x="660400" y="2886297"/>
            <a:ext cx="5062222" cy="2895600"/>
          </a:xfrm>
          <a:prstGeom prst="roundRect">
            <a:avLst>
              <a:gd name="adj" fmla="val 4580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7" name="Resim 26" descr="C:\Users\Shakespeare\Desktop\staj resimleri\portal app.png"/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47"/>
          <a:stretch/>
        </p:blipFill>
        <p:spPr bwMode="auto">
          <a:xfrm>
            <a:off x="5940456" y="2886298"/>
            <a:ext cx="5050127" cy="2898682"/>
          </a:xfrm>
          <a:prstGeom prst="roundRect">
            <a:avLst>
              <a:gd name="adj" fmla="val 4580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2162880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659121">
            <a:off x="-3546360" y="4020603"/>
            <a:ext cx="5086196" cy="5219044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016048">
            <a:off x="5535836" y="-1646545"/>
            <a:ext cx="7166309" cy="1791577"/>
          </a:xfrm>
          <a:custGeom>
            <a:avLst/>
            <a:gdLst/>
            <a:ahLst/>
            <a:cxnLst/>
            <a:rect l="l" t="t" r="r" b="b"/>
            <a:pathLst>
              <a:path w="10749463" h="2687366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8"/>
          <p:cNvSpPr txBox="1"/>
          <p:nvPr/>
        </p:nvSpPr>
        <p:spPr>
          <a:xfrm>
            <a:off x="374678" y="362788"/>
            <a:ext cx="5842000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tr-TR" sz="1867" spc="200" dirty="0">
                <a:solidFill>
                  <a:srgbClr val="770F3E"/>
                </a:solidFill>
                <a:latin typeface="Unbounded Bold" pitchFamily="2" charset="-94"/>
                <a:ea typeface="Cy Grotesk Wide"/>
                <a:cs typeface="Segoe UI" panose="020B0502040204020203" pitchFamily="34" charset="0"/>
                <a:sym typeface="Cy Grotesk Wide"/>
              </a:rPr>
              <a:t>Proje Tanımı</a:t>
            </a:r>
            <a:endParaRPr lang="en-US" sz="1867" spc="200" dirty="0">
              <a:solidFill>
                <a:srgbClr val="770F3E"/>
              </a:solidFill>
              <a:latin typeface="Unbounded Bold" pitchFamily="2" charset="-94"/>
              <a:ea typeface="Cy Grotesk Wide"/>
              <a:cs typeface="Segoe UI" panose="020B0502040204020203" pitchFamily="34" charset="0"/>
              <a:sym typeface="Cy Grotesk Wide"/>
            </a:endParaRPr>
          </a:p>
        </p:txBody>
      </p:sp>
      <p:sp>
        <p:nvSpPr>
          <p:cNvPr id="23" name="TextBox 15"/>
          <p:cNvSpPr txBox="1"/>
          <p:nvPr/>
        </p:nvSpPr>
        <p:spPr>
          <a:xfrm>
            <a:off x="711200" y="1098401"/>
            <a:ext cx="9499600" cy="14747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22"/>
              </a:lnSpc>
            </a:pPr>
            <a:r>
              <a:rPr lang="tr-TR" sz="1333" b="1" i="1" spc="67" dirty="0">
                <a:solidFill>
                  <a:prstClr val="black"/>
                </a:solidFill>
                <a:latin typeface="Unbounded" pitchFamily="2" charset="-94"/>
              </a:rPr>
              <a:t>SUREM+ Yapay Zeka Modeli :</a:t>
            </a:r>
            <a:endParaRPr lang="tr-TR" sz="1067" dirty="0">
              <a:latin typeface="Unbounded" pitchFamily="2" charset="-94"/>
            </a:endParaRPr>
          </a:p>
          <a:p>
            <a:pPr>
              <a:lnSpc>
                <a:spcPts val="2322"/>
              </a:lnSpc>
            </a:pPr>
            <a:r>
              <a:rPr lang="tr-TR" sz="1067" dirty="0">
                <a:latin typeface="Unbounded" pitchFamily="2" charset="-94"/>
              </a:rPr>
              <a:t>Şirketin ikinci projesi olan SUREM+ projesi, görüntü </a:t>
            </a:r>
            <a:r>
              <a:rPr lang="tr-TR" sz="1067" b="1" dirty="0">
                <a:latin typeface="Unbounded" pitchFamily="2" charset="-94"/>
              </a:rPr>
              <a:t>çözünürlüğünü</a:t>
            </a:r>
            <a:r>
              <a:rPr lang="tr-TR" sz="1067" dirty="0">
                <a:latin typeface="Unbounded" pitchFamily="2" charset="-94"/>
              </a:rPr>
              <a:t> artırmayı amaçlayan bir </a:t>
            </a:r>
            <a:r>
              <a:rPr lang="tr-TR" sz="1067" b="1" dirty="0">
                <a:latin typeface="Unbounded" pitchFamily="2" charset="-94"/>
              </a:rPr>
              <a:t>yapay</a:t>
            </a:r>
            <a:r>
              <a:rPr lang="tr-TR" sz="1067" dirty="0">
                <a:latin typeface="Unbounded" pitchFamily="2" charset="-94"/>
              </a:rPr>
              <a:t> </a:t>
            </a:r>
            <a:r>
              <a:rPr lang="tr-TR" sz="1067" b="1" dirty="0">
                <a:latin typeface="Unbounded" pitchFamily="2" charset="-94"/>
              </a:rPr>
              <a:t>zeka</a:t>
            </a:r>
            <a:r>
              <a:rPr lang="tr-TR" sz="1067" dirty="0">
                <a:latin typeface="Unbounded" pitchFamily="2" charset="-94"/>
              </a:rPr>
              <a:t> modelinin geliştirilmesini kapsıyordu. </a:t>
            </a:r>
            <a:r>
              <a:rPr lang="tr-TR" sz="1067" b="1" dirty="0">
                <a:latin typeface="Unbounded" pitchFamily="2" charset="-94"/>
              </a:rPr>
              <a:t>Modelin</a:t>
            </a:r>
            <a:r>
              <a:rPr lang="tr-TR" sz="1067" dirty="0">
                <a:latin typeface="Unbounded" pitchFamily="2" charset="-94"/>
              </a:rPr>
              <a:t> mobil uygulama üzerinde çalışabilmesi için </a:t>
            </a:r>
            <a:r>
              <a:rPr lang="tr-TR" sz="1067" b="1" dirty="0">
                <a:latin typeface="Unbounded" pitchFamily="2" charset="-94"/>
              </a:rPr>
              <a:t>Flutter</a:t>
            </a:r>
            <a:r>
              <a:rPr lang="tr-TR" sz="1067" dirty="0">
                <a:latin typeface="Unbounded" pitchFamily="2" charset="-94"/>
              </a:rPr>
              <a:t> ile </a:t>
            </a:r>
            <a:r>
              <a:rPr lang="tr-TR" sz="1067" b="1" dirty="0">
                <a:latin typeface="Unbounded" pitchFamily="2" charset="-94"/>
              </a:rPr>
              <a:t>Firebase</a:t>
            </a:r>
            <a:r>
              <a:rPr lang="tr-TR" sz="1067" dirty="0">
                <a:latin typeface="Unbounded" pitchFamily="2" charset="-94"/>
              </a:rPr>
              <a:t> entegrasyonu sağlandı. Bu sayede, modelden </a:t>
            </a:r>
            <a:r>
              <a:rPr lang="tr-TR" sz="1067" b="1" dirty="0">
                <a:latin typeface="Unbounded" pitchFamily="2" charset="-94"/>
              </a:rPr>
              <a:t>veri</a:t>
            </a:r>
            <a:r>
              <a:rPr lang="tr-TR" sz="1067" dirty="0">
                <a:latin typeface="Unbounded" pitchFamily="2" charset="-94"/>
              </a:rPr>
              <a:t> çekme ve modele veri gönderme işlemleri </a:t>
            </a:r>
            <a:r>
              <a:rPr lang="tr-TR" sz="1067" b="1" dirty="0">
                <a:latin typeface="Unbounded" pitchFamily="2" charset="-94"/>
              </a:rPr>
              <a:t>mobil</a:t>
            </a:r>
            <a:r>
              <a:rPr lang="tr-TR" sz="1067" dirty="0">
                <a:latin typeface="Unbounded" pitchFamily="2" charset="-94"/>
              </a:rPr>
              <a:t> ortamda kolayca gerçekleştirilebilecek şekilde tasarlandı.</a:t>
            </a:r>
            <a:endParaRPr lang="en-US" sz="1067" b="1" i="1" spc="67" dirty="0">
              <a:solidFill>
                <a:srgbClr val="231F20"/>
              </a:solidFill>
              <a:latin typeface="Unbounded" pitchFamily="2" charset="-94"/>
              <a:ea typeface="DM Sans"/>
              <a:cs typeface="DM Sans"/>
              <a:sym typeface="DM Sans"/>
            </a:endParaRPr>
          </a:p>
        </p:txBody>
      </p:sp>
      <p:pic>
        <p:nvPicPr>
          <p:cNvPr id="24" name="Resim 23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49805"/>
          <a:stretch/>
        </p:blipFill>
        <p:spPr>
          <a:xfrm>
            <a:off x="584277" y="2885338"/>
            <a:ext cx="4698923" cy="3324567"/>
          </a:xfrm>
          <a:prstGeom prst="roundRect">
            <a:avLst>
              <a:gd name="adj" fmla="val 2718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grpSp>
        <p:nvGrpSpPr>
          <p:cNvPr id="4" name="Grup 3"/>
          <p:cNvGrpSpPr/>
          <p:nvPr/>
        </p:nvGrpSpPr>
        <p:grpSpPr>
          <a:xfrm>
            <a:off x="5454901" y="2885338"/>
            <a:ext cx="4755899" cy="3338785"/>
            <a:chOff x="8182352" y="4328006"/>
            <a:chExt cx="7133848" cy="5008177"/>
          </a:xfrm>
        </p:grpSpPr>
        <p:pic>
          <p:nvPicPr>
            <p:cNvPr id="8" name="Resim 7"/>
            <p:cNvPicPr/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195" r="-4"/>
            <a:stretch/>
          </p:blipFill>
          <p:spPr>
            <a:xfrm>
              <a:off x="8182352" y="4328006"/>
              <a:ext cx="7133848" cy="5008177"/>
            </a:xfrm>
            <a:prstGeom prst="roundRect">
              <a:avLst>
                <a:gd name="adj" fmla="val 2718"/>
              </a:avLst>
            </a:prstGeom>
            <a:solidFill>
              <a:srgbClr val="FFFFFF">
                <a:shade val="85000"/>
              </a:srgbClr>
            </a:solidFill>
            <a:ln w="9525" cap="flat" cmpd="sng" algn="ctr">
              <a:solidFill>
                <a:srgbClr val="4F81BD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pic>
        <p:sp>
          <p:nvSpPr>
            <p:cNvPr id="3" name="Dikdörtgen 2"/>
            <p:cNvSpPr/>
            <p:nvPr/>
          </p:nvSpPr>
          <p:spPr>
            <a:xfrm>
              <a:off x="10803486" y="5436870"/>
              <a:ext cx="1887623" cy="1040130"/>
            </a:xfrm>
            <a:prstGeom prst="rect">
              <a:avLst/>
            </a:prstGeom>
            <a:blipFill dpi="0" rotWithShape="1">
              <a:blip r:embed="rId8">
                <a:alphaModFix amt="17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r-TR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00980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-73152"/>
            <a:ext cx="12192000" cy="787400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09200" y="-3197352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>
            <a:off x="-1900913" y="-2368216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8" name="Dikdörtgen 37"/>
          <p:cNvSpPr/>
          <p:nvPr/>
        </p:nvSpPr>
        <p:spPr>
          <a:xfrm>
            <a:off x="3156519" y="22494"/>
            <a:ext cx="59330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32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Portal </a:t>
            </a:r>
            <a:r>
              <a:rPr lang="tr-TR" sz="3200" noProof="1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Intellium</a:t>
            </a:r>
            <a:r>
              <a:rPr lang="tr-TR" sz="32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 Mobile</a:t>
            </a:r>
            <a:endParaRPr lang="en-US" sz="3200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sp>
        <p:nvSpPr>
          <p:cNvPr id="39" name="Dikdörtgen 38"/>
          <p:cNvSpPr/>
          <p:nvPr/>
        </p:nvSpPr>
        <p:spPr>
          <a:xfrm>
            <a:off x="812800" y="842582"/>
            <a:ext cx="9499149" cy="5991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Kullanıcı Rolleri ve İşlevleri: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tr-TR" altLang="tr-TR" sz="933" b="1" dirty="0">
                <a:latin typeface="Unbounded" pitchFamily="2" charset="-94"/>
              </a:rPr>
              <a:t>Customer (Müşteri):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933" dirty="0">
                <a:latin typeface="Unbounded" pitchFamily="2" charset="-94"/>
              </a:rPr>
              <a:t>Hata, geliştirme </a:t>
            </a:r>
            <a:r>
              <a:rPr lang="tr-TR" altLang="tr-TR" sz="933" b="1" dirty="0">
                <a:latin typeface="Unbounded" pitchFamily="2" charset="-94"/>
              </a:rPr>
              <a:t>talebi</a:t>
            </a:r>
            <a:r>
              <a:rPr lang="tr-TR" altLang="tr-TR" sz="933" dirty="0">
                <a:latin typeface="Unbounded" pitchFamily="2" charset="-94"/>
              </a:rPr>
              <a:t> veya diğer konular için </a:t>
            </a:r>
            <a:r>
              <a:rPr lang="tr-TR" altLang="tr-TR" sz="933" b="1" dirty="0">
                <a:latin typeface="Unbounded" pitchFamily="2" charset="-94"/>
              </a:rPr>
              <a:t>ticket</a:t>
            </a:r>
            <a:r>
              <a:rPr lang="tr-TR" altLang="tr-TR" sz="933" dirty="0">
                <a:latin typeface="Unbounded" pitchFamily="2" charset="-94"/>
              </a:rPr>
              <a:t> (bilet) oluşturabilir. 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933" dirty="0">
                <a:latin typeface="Unbounded" pitchFamily="2" charset="-94"/>
              </a:rPr>
              <a:t>Biletleri </a:t>
            </a:r>
            <a:r>
              <a:rPr lang="tr-TR" altLang="tr-TR" sz="933" b="1" dirty="0">
                <a:latin typeface="Unbounded" pitchFamily="2" charset="-94"/>
              </a:rPr>
              <a:t>takip</a:t>
            </a:r>
            <a:r>
              <a:rPr lang="tr-TR" altLang="tr-TR" sz="933" dirty="0">
                <a:latin typeface="Unbounded" pitchFamily="2" charset="-94"/>
              </a:rPr>
              <a:t> edebilir, detaylarını görüntüleyebilir ve </a:t>
            </a:r>
            <a:r>
              <a:rPr lang="tr-TR" altLang="tr-TR" sz="933" b="1" dirty="0">
                <a:latin typeface="Unbounded" pitchFamily="2" charset="-94"/>
              </a:rPr>
              <a:t>takvim</a:t>
            </a:r>
            <a:r>
              <a:rPr lang="tr-TR" altLang="tr-TR" sz="933" dirty="0">
                <a:latin typeface="Unbounded" pitchFamily="2" charset="-94"/>
              </a:rPr>
              <a:t> üzerinde organize edebilir. 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tr-TR" altLang="tr-TR" sz="933" b="1" dirty="0">
                <a:latin typeface="Unbounded" pitchFamily="2" charset="-94"/>
              </a:rPr>
              <a:t>User (Kullanıcı/Çalışan):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933" dirty="0">
                <a:latin typeface="Unbounded" pitchFamily="2" charset="-94"/>
              </a:rPr>
              <a:t>Kendisine atanan ticket'ları </a:t>
            </a:r>
            <a:r>
              <a:rPr lang="tr-TR" altLang="tr-TR" sz="933" b="1" dirty="0">
                <a:latin typeface="Unbounded" pitchFamily="2" charset="-94"/>
              </a:rPr>
              <a:t>takip</a:t>
            </a:r>
            <a:r>
              <a:rPr lang="tr-TR" altLang="tr-TR" sz="933" dirty="0">
                <a:latin typeface="Unbounded" pitchFamily="2" charset="-94"/>
              </a:rPr>
              <a:t> edip çözüm üretebilir. 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933" dirty="0">
                <a:latin typeface="Unbounded" pitchFamily="2" charset="-94"/>
              </a:rPr>
              <a:t>İzin </a:t>
            </a:r>
            <a:r>
              <a:rPr lang="tr-TR" altLang="tr-TR" sz="933" b="1" noProof="1">
                <a:latin typeface="Unbounded" pitchFamily="2" charset="-94"/>
              </a:rPr>
              <a:t>talebi</a:t>
            </a:r>
            <a:r>
              <a:rPr lang="tr-TR" altLang="tr-TR" sz="933" dirty="0">
                <a:latin typeface="Unbounded" pitchFamily="2" charset="-94"/>
              </a:rPr>
              <a:t> oluşturabilir ve </a:t>
            </a:r>
            <a:r>
              <a:rPr lang="tr-TR" altLang="tr-TR" sz="933" b="1" dirty="0">
                <a:latin typeface="Unbounded" pitchFamily="2" charset="-94"/>
              </a:rPr>
              <a:t>izinlerini</a:t>
            </a:r>
            <a:r>
              <a:rPr lang="tr-TR" altLang="tr-TR" sz="933" dirty="0">
                <a:latin typeface="Unbounded" pitchFamily="2" charset="-94"/>
              </a:rPr>
              <a:t> yönetebilir. 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tr-TR" altLang="tr-TR" sz="933" b="1" dirty="0">
                <a:latin typeface="Unbounded" pitchFamily="2" charset="-94"/>
              </a:rPr>
              <a:t>Admin (Yönetici):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933" dirty="0">
                <a:latin typeface="Unbounded" pitchFamily="2" charset="-94"/>
              </a:rPr>
              <a:t>Tüm </a:t>
            </a:r>
            <a:r>
              <a:rPr lang="tr-TR" altLang="tr-TR" sz="933" b="1" dirty="0">
                <a:latin typeface="Unbounded" pitchFamily="2" charset="-94"/>
              </a:rPr>
              <a:t>ticket</a:t>
            </a:r>
            <a:r>
              <a:rPr lang="tr-TR" altLang="tr-TR" sz="933" dirty="0">
                <a:latin typeface="Unbounded" pitchFamily="2" charset="-94"/>
              </a:rPr>
              <a:t> ve izin taleplerini görüntüleme, onaylama veya </a:t>
            </a:r>
            <a:r>
              <a:rPr lang="tr-TR" altLang="tr-TR" sz="933" b="1" dirty="0">
                <a:latin typeface="Unbounded" pitchFamily="2" charset="-94"/>
              </a:rPr>
              <a:t>reddetme</a:t>
            </a:r>
            <a:r>
              <a:rPr lang="tr-TR" altLang="tr-TR" sz="933" dirty="0">
                <a:latin typeface="Unbounded" pitchFamily="2" charset="-94"/>
              </a:rPr>
              <a:t> yetkisine sahiptir. 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▢"/>
            </a:pPr>
            <a:r>
              <a:rPr lang="tr-TR" altLang="tr-TR" sz="933" dirty="0">
                <a:latin typeface="Unbounded" pitchFamily="2" charset="-94"/>
              </a:rPr>
              <a:t>Kullanıcıları projelere ve </a:t>
            </a:r>
            <a:r>
              <a:rPr lang="tr-TR" altLang="tr-TR" sz="933" b="1" dirty="0">
                <a:latin typeface="Unbounded" pitchFamily="2" charset="-94"/>
              </a:rPr>
              <a:t>görevlere</a:t>
            </a:r>
            <a:r>
              <a:rPr lang="tr-TR" altLang="tr-TR" sz="933" dirty="0">
                <a:latin typeface="Unbounded" pitchFamily="2" charset="-94"/>
              </a:rPr>
              <a:t> atayabilir, ilerlemeyi </a:t>
            </a:r>
            <a:r>
              <a:rPr lang="tr-TR" altLang="tr-TR" sz="933" b="1" dirty="0">
                <a:latin typeface="Unbounded" pitchFamily="2" charset="-94"/>
              </a:rPr>
              <a:t>takvim</a:t>
            </a:r>
            <a:r>
              <a:rPr lang="tr-TR" altLang="tr-TR" sz="933" dirty="0">
                <a:latin typeface="Unbounded" pitchFamily="2" charset="-94"/>
              </a:rPr>
              <a:t> üzerinden izleyebilir. </a:t>
            </a:r>
          </a:p>
          <a:p>
            <a:pPr marL="0" lvl="1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tr-TR" altLang="tr-TR" sz="933" dirty="0">
              <a:latin typeface="Unbounded" pitchFamily="2" charset="-94"/>
            </a:endParaRP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Teknik Özellikler: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b="1" dirty="0">
                <a:latin typeface="Unbounded" pitchFamily="2" charset="-94"/>
              </a:rPr>
              <a:t>GetX Kullanımı: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b="1" dirty="0">
                <a:latin typeface="Unbounded" pitchFamily="2" charset="-94"/>
              </a:rPr>
              <a:t>Durum</a:t>
            </a:r>
            <a:r>
              <a:rPr lang="tr-TR" altLang="tr-TR" sz="933" dirty="0">
                <a:latin typeface="Unbounded" pitchFamily="2" charset="-94"/>
              </a:rPr>
              <a:t> </a:t>
            </a:r>
            <a:r>
              <a:rPr lang="tr-TR" altLang="tr-TR" sz="933" b="1" dirty="0">
                <a:latin typeface="Unbounded" pitchFamily="2" charset="-94"/>
              </a:rPr>
              <a:t>Yönetimi</a:t>
            </a:r>
            <a:r>
              <a:rPr lang="tr-TR" altLang="tr-TR" sz="933" dirty="0">
                <a:latin typeface="Unbounded" pitchFamily="2" charset="-94"/>
              </a:rPr>
              <a:t>: Kullanıcı rolleri arasında </a:t>
            </a:r>
            <a:r>
              <a:rPr lang="tr-TR" altLang="tr-TR" sz="933" b="1" dirty="0">
                <a:latin typeface="Unbounded" pitchFamily="2" charset="-94"/>
              </a:rPr>
              <a:t>hızlı</a:t>
            </a:r>
            <a:r>
              <a:rPr lang="tr-TR" altLang="tr-TR" sz="933" dirty="0">
                <a:latin typeface="Unbounded" pitchFamily="2" charset="-94"/>
              </a:rPr>
              <a:t> geçiş ve </a:t>
            </a:r>
            <a:r>
              <a:rPr lang="tr-TR" altLang="tr-TR" sz="933" b="1" dirty="0">
                <a:latin typeface="Unbounded" pitchFamily="2" charset="-94"/>
              </a:rPr>
              <a:t>UI</a:t>
            </a:r>
            <a:r>
              <a:rPr lang="tr-TR" altLang="tr-TR" sz="933" dirty="0">
                <a:latin typeface="Unbounded" pitchFamily="2" charset="-94"/>
              </a:rPr>
              <a:t> güncellemeleri sağlandı.  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dirty="0">
                <a:latin typeface="Unbounded" pitchFamily="2" charset="-94"/>
              </a:rPr>
              <a:t> </a:t>
            </a:r>
            <a:r>
              <a:rPr lang="tr-TR" altLang="tr-TR" sz="933" b="1" dirty="0">
                <a:latin typeface="Unbounded" pitchFamily="2" charset="-94"/>
              </a:rPr>
              <a:t>Dependency</a:t>
            </a:r>
            <a:r>
              <a:rPr lang="tr-TR" altLang="tr-TR" sz="933" dirty="0">
                <a:latin typeface="Unbounded" pitchFamily="2" charset="-94"/>
              </a:rPr>
              <a:t> </a:t>
            </a:r>
            <a:r>
              <a:rPr lang="tr-TR" altLang="tr-TR" sz="933" b="1" dirty="0">
                <a:latin typeface="Unbounded" pitchFamily="2" charset="-94"/>
              </a:rPr>
              <a:t>Injection</a:t>
            </a:r>
            <a:r>
              <a:rPr lang="tr-TR" altLang="tr-TR" sz="933" dirty="0">
                <a:latin typeface="Unbounded" pitchFamily="2" charset="-94"/>
              </a:rPr>
              <a:t>: Performans artışı ve daha </a:t>
            </a:r>
            <a:r>
              <a:rPr lang="tr-TR" altLang="tr-TR" sz="933" b="1" dirty="0">
                <a:latin typeface="Unbounded" pitchFamily="2" charset="-94"/>
              </a:rPr>
              <a:t>sade</a:t>
            </a:r>
            <a:r>
              <a:rPr lang="tr-TR" altLang="tr-TR" sz="933" dirty="0">
                <a:latin typeface="Unbounded" pitchFamily="2" charset="-94"/>
              </a:rPr>
              <a:t> bir yapı sağlandı. </a:t>
            </a:r>
          </a:p>
          <a:p>
            <a:pPr marL="304815" lvl="2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endParaRPr lang="tr-TR" altLang="tr-TR" sz="933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tr-TR" altLang="tr-TR" sz="933" b="1" dirty="0">
                <a:latin typeface="Unbounded" pitchFamily="2" charset="-94"/>
              </a:rPr>
              <a:t>MVC Mimarisi: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Model</a:t>
            </a:r>
            <a:r>
              <a:rPr lang="tr-TR" altLang="tr-TR" sz="933" dirty="0">
                <a:latin typeface="Unbounded" pitchFamily="2" charset="-94"/>
              </a:rPr>
              <a:t>: Veri yönetimi (</a:t>
            </a:r>
            <a:r>
              <a:rPr lang="tr-TR" altLang="tr-TR" sz="933" b="1" dirty="0">
                <a:latin typeface="Unbounded" pitchFamily="2" charset="-94"/>
              </a:rPr>
              <a:t>API</a:t>
            </a:r>
            <a:r>
              <a:rPr lang="tr-TR" altLang="tr-TR" sz="933" dirty="0">
                <a:latin typeface="Unbounded" pitchFamily="2" charset="-94"/>
              </a:rPr>
              <a:t> entegrasyonu planlandı, geçici veriyle çalışılıyor). 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Controller</a:t>
            </a:r>
            <a:r>
              <a:rPr lang="tr-TR" altLang="tr-TR" sz="933" dirty="0">
                <a:latin typeface="Unbounded" pitchFamily="2" charset="-94"/>
              </a:rPr>
              <a:t>: Dil değişikliği (</a:t>
            </a:r>
            <a:r>
              <a:rPr lang="tr-TR" altLang="tr-TR" sz="933" b="1" dirty="0">
                <a:latin typeface="Unbounded" pitchFamily="2" charset="-94"/>
              </a:rPr>
              <a:t>Locale</a:t>
            </a:r>
            <a:r>
              <a:rPr lang="tr-TR" altLang="tr-TR" sz="933" dirty="0">
                <a:latin typeface="Unbounded" pitchFamily="2" charset="-94"/>
              </a:rPr>
              <a:t> Controller) ve tema geçişleri (</a:t>
            </a:r>
            <a:r>
              <a:rPr lang="tr-TR" altLang="tr-TR" sz="933" b="1" dirty="0">
                <a:latin typeface="Unbounded" pitchFamily="2" charset="-94"/>
              </a:rPr>
              <a:t>Theme</a:t>
            </a:r>
            <a:r>
              <a:rPr lang="tr-TR" altLang="tr-TR" sz="933" dirty="0">
                <a:latin typeface="Unbounded" pitchFamily="2" charset="-94"/>
              </a:rPr>
              <a:t> Controller) yönetildi. </a:t>
            </a:r>
          </a:p>
          <a:p>
            <a:pPr marL="495325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View</a:t>
            </a:r>
            <a:r>
              <a:rPr lang="tr-TR" altLang="tr-TR" sz="933" dirty="0">
                <a:latin typeface="Unbounded" pitchFamily="2" charset="-94"/>
              </a:rPr>
              <a:t>: Kullanıcı dostu tasarımlar ve rol bazlı </a:t>
            </a:r>
            <a:r>
              <a:rPr lang="tr-TR" altLang="tr-TR" sz="933" b="1" dirty="0">
                <a:latin typeface="Unbounded" pitchFamily="2" charset="-94"/>
              </a:rPr>
              <a:t>arayüzler</a:t>
            </a:r>
            <a:r>
              <a:rPr lang="tr-TR" altLang="tr-TR" sz="933" dirty="0">
                <a:latin typeface="Unbounded" pitchFamily="2" charset="-94"/>
              </a:rPr>
              <a:t> oluşturuldu. </a:t>
            </a:r>
          </a:p>
        </p:txBody>
      </p:sp>
      <p:pic>
        <p:nvPicPr>
          <p:cNvPr id="44" name="Resim 43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5" r="6920"/>
          <a:stretch/>
        </p:blipFill>
        <p:spPr bwMode="auto">
          <a:xfrm>
            <a:off x="10540169" y="2280079"/>
            <a:ext cx="1470729" cy="27943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9" name="Resim 4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565" y="1606411"/>
            <a:ext cx="2736935" cy="364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4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976968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4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8" name="Dikdörtgen 37"/>
          <p:cNvSpPr/>
          <p:nvPr/>
        </p:nvSpPr>
        <p:spPr>
          <a:xfrm>
            <a:off x="152400" y="200303"/>
            <a:ext cx="257955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Portal Intellium Mobile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sp>
        <p:nvSpPr>
          <p:cNvPr id="39" name="Dikdörtgen 38"/>
          <p:cNvSpPr/>
          <p:nvPr/>
        </p:nvSpPr>
        <p:spPr>
          <a:xfrm>
            <a:off x="660400" y="663837"/>
            <a:ext cx="7561579" cy="12721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Tasarım Araçları ve Yaklaşım:</a:t>
            </a: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933" dirty="0">
                <a:latin typeface="Unbounded" pitchFamily="2" charset="-94"/>
              </a:rPr>
              <a:t>Proje tasarımı için </a:t>
            </a:r>
            <a:r>
              <a:rPr lang="tr-TR" altLang="tr-TR" sz="933" b="1" dirty="0">
                <a:latin typeface="Unbounded" pitchFamily="2" charset="-94"/>
              </a:rPr>
              <a:t>Figma</a:t>
            </a:r>
            <a:r>
              <a:rPr lang="tr-TR" altLang="tr-TR" sz="933" dirty="0">
                <a:latin typeface="Unbounded" pitchFamily="2" charset="-94"/>
              </a:rPr>
              <a:t> kullanıldı. Renk paleti olarak </a:t>
            </a:r>
            <a:r>
              <a:rPr lang="tr-TR" altLang="tr-TR" sz="933" b="1" dirty="0">
                <a:latin typeface="Unbounded" pitchFamily="2" charset="-94"/>
              </a:rPr>
              <a:t>primary</a:t>
            </a:r>
            <a:r>
              <a:rPr lang="tr-TR" altLang="tr-TR" sz="933" dirty="0">
                <a:latin typeface="Unbounded" pitchFamily="2" charset="-94"/>
              </a:rPr>
              <a:t>, </a:t>
            </a:r>
            <a:r>
              <a:rPr lang="tr-TR" altLang="tr-TR" sz="933" b="1" dirty="0">
                <a:latin typeface="Unbounded" pitchFamily="2" charset="-94"/>
              </a:rPr>
              <a:t>secondary</a:t>
            </a:r>
            <a:r>
              <a:rPr lang="tr-TR" altLang="tr-TR" sz="933" dirty="0">
                <a:latin typeface="Unbounded" pitchFamily="2" charset="-94"/>
              </a:rPr>
              <a:t>, </a:t>
            </a:r>
            <a:r>
              <a:rPr lang="tr-TR" altLang="tr-TR" sz="933" b="1" dirty="0">
                <a:latin typeface="Unbounded" pitchFamily="2" charset="-94"/>
              </a:rPr>
              <a:t>grey</a:t>
            </a:r>
            <a:r>
              <a:rPr lang="tr-TR" altLang="tr-TR" sz="933" dirty="0">
                <a:latin typeface="Unbounded" pitchFamily="2" charset="-94"/>
              </a:rPr>
              <a:t> ve </a:t>
            </a:r>
            <a:r>
              <a:rPr lang="tr-TR" altLang="tr-TR" sz="933" b="1" dirty="0">
                <a:latin typeface="Unbounded" pitchFamily="2" charset="-94"/>
              </a:rPr>
              <a:t>white</a:t>
            </a:r>
            <a:r>
              <a:rPr lang="tr-TR" altLang="tr-TR" sz="933" dirty="0">
                <a:latin typeface="Unbounded" pitchFamily="2" charset="-94"/>
              </a:rPr>
              <a:t> </a:t>
            </a:r>
            <a:r>
              <a:rPr lang="tr-TR" altLang="tr-TR" sz="933" b="1" dirty="0">
                <a:latin typeface="Unbounded" pitchFamily="2" charset="-94"/>
              </a:rPr>
              <a:t>tonları</a:t>
            </a:r>
            <a:r>
              <a:rPr lang="tr-TR" altLang="tr-TR" sz="933" dirty="0">
                <a:latin typeface="Unbounded" pitchFamily="2" charset="-94"/>
              </a:rPr>
              <a:t> tercih edildi. Sayfaların düzeni ve tutarlılığı için mevcut tasarım kriterlerine </a:t>
            </a:r>
            <a:r>
              <a:rPr lang="tr-TR" altLang="tr-TR" sz="933" b="1" dirty="0">
                <a:latin typeface="Unbounded" pitchFamily="2" charset="-94"/>
              </a:rPr>
              <a:t>uygun</a:t>
            </a:r>
            <a:r>
              <a:rPr lang="tr-TR" altLang="tr-TR" sz="933" dirty="0">
                <a:latin typeface="Unbounded" pitchFamily="2" charset="-94"/>
              </a:rPr>
              <a:t> bir çalışma yürütüldü.</a:t>
            </a:r>
          </a:p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endParaRPr lang="tr-TR" altLang="tr-TR" sz="133" dirty="0">
              <a:latin typeface="Unbounded" pitchFamily="2" charset="-94"/>
            </a:endParaRPr>
          </a:p>
        </p:txBody>
      </p:sp>
      <p:sp>
        <p:nvSpPr>
          <p:cNvPr id="12" name="Dikdörtgen 11"/>
          <p:cNvSpPr/>
          <p:nvPr/>
        </p:nvSpPr>
        <p:spPr>
          <a:xfrm>
            <a:off x="3190183" y="194571"/>
            <a:ext cx="58737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UI/UX Tasarımı ve Customer Odaklı Sayfalar</a:t>
            </a:r>
          </a:p>
        </p:txBody>
      </p:sp>
      <p:sp>
        <p:nvSpPr>
          <p:cNvPr id="2" name="Dikdörtgen 1"/>
          <p:cNvSpPr/>
          <p:nvPr/>
        </p:nvSpPr>
        <p:spPr>
          <a:xfrm>
            <a:off x="660400" y="1608140"/>
            <a:ext cx="8443017" cy="5106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Tasarılanan Sayfalar:</a:t>
            </a:r>
            <a:endParaRPr lang="tr-TR" altLang="tr-TR" sz="1067" b="1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Customer Drawer: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Etiketler: </a:t>
            </a:r>
            <a:r>
              <a:rPr lang="tr-TR" altLang="tr-TR" sz="933" dirty="0">
                <a:latin typeface="Unbounded" pitchFamily="2" charset="-94"/>
              </a:rPr>
              <a:t>Home Page, My Tickets, Settings.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Tasarım: </a:t>
            </a:r>
            <a:r>
              <a:rPr lang="tr-TR" altLang="tr-TR" sz="933" dirty="0">
                <a:latin typeface="Unbounded" pitchFamily="2" charset="-94"/>
              </a:rPr>
              <a:t>Primary renk, beyaz yazılar ve ikonlar.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tr-TR" altLang="tr-TR" sz="933" b="1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Create Ticket (Bilet Oluştur) Sayfası: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Bölümler</a:t>
            </a:r>
            <a:r>
              <a:rPr lang="tr-TR" altLang="tr-TR" sz="933" dirty="0">
                <a:latin typeface="Unbounded" pitchFamily="2" charset="-94"/>
              </a:rPr>
              <a:t>: 'Bilet Adı', 'Proje' ve 'Açıklama' başlıklı metin kutuları.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Özellikler</a:t>
            </a:r>
            <a:r>
              <a:rPr lang="tr-TR" altLang="tr-TR" sz="933" dirty="0">
                <a:latin typeface="Unbounded" pitchFamily="2" charset="-94"/>
              </a:rPr>
              <a:t>: </a:t>
            </a:r>
          </a:p>
          <a:p>
            <a:pPr marL="800140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dirty="0">
                <a:latin typeface="Unbounded" pitchFamily="2" charset="-94"/>
              </a:rPr>
              <a:t>Text edit (bold, italic, underline, list ikonları).</a:t>
            </a:r>
          </a:p>
          <a:p>
            <a:pPr marL="800140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dirty="0">
                <a:latin typeface="Unbounded" pitchFamily="2" charset="-94"/>
              </a:rPr>
              <a:t>Ekler: Dashed buton (ek dosya seçimi).</a:t>
            </a:r>
          </a:p>
          <a:p>
            <a:pPr marL="800140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dirty="0">
                <a:latin typeface="Unbounded" pitchFamily="2" charset="-94"/>
              </a:rPr>
              <a:t>Primary renkte 'Bileti Oluştur' butonu.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Tickets Info (Bilet Bilgileri) Sayfası: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Görünümler:</a:t>
            </a:r>
          </a:p>
          <a:p>
            <a:pPr marL="800140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dirty="0">
                <a:latin typeface="Unbounded" pitchFamily="2" charset="-94"/>
              </a:rPr>
              <a:t>List View: Kart yapısında bilet bilgileri.</a:t>
            </a:r>
          </a:p>
          <a:p>
            <a:pPr marL="800140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dirty="0">
                <a:latin typeface="Unbounded" pitchFamily="2" charset="-94"/>
              </a:rPr>
              <a:t>Table View: Yatay kaydırmalı satır ve sütun düzeni.</a:t>
            </a:r>
          </a:p>
          <a:p>
            <a:pPr marL="800140" lvl="2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▷"/>
            </a:pPr>
            <a:r>
              <a:rPr lang="tr-TR" altLang="tr-TR" sz="933" dirty="0">
                <a:latin typeface="Unbounded" pitchFamily="2" charset="-94"/>
              </a:rPr>
              <a:t>Calendar View: Takvimde renk kodlu bilet durumları.</a:t>
            </a: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Ticket Detail (Bilet Detayı) Sayfası: </a:t>
            </a:r>
            <a:r>
              <a:rPr lang="tr-TR" altLang="tr-TR" sz="933" dirty="0">
                <a:latin typeface="Unbounded" pitchFamily="2" charset="-94"/>
              </a:rPr>
              <a:t>Biletlerin detaylı bilgilerini içeren düzenli bir arayüz oluşturuldu.</a:t>
            </a:r>
          </a:p>
        </p:txBody>
      </p:sp>
      <p:pic>
        <p:nvPicPr>
          <p:cNvPr id="14" name="Resim 13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391" y="1030861"/>
            <a:ext cx="1724865" cy="8509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15" name="Resim 14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4" t="9742" r="9840" b="10343"/>
          <a:stretch/>
        </p:blipFill>
        <p:spPr bwMode="auto">
          <a:xfrm>
            <a:off x="9306561" y="2018548"/>
            <a:ext cx="2457695" cy="2348402"/>
          </a:xfrm>
          <a:prstGeom prst="roundRect">
            <a:avLst>
              <a:gd name="adj" fmla="val 5566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Resim 15"/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1" t="9975" r="7092" b="10106"/>
          <a:stretch/>
        </p:blipFill>
        <p:spPr bwMode="auto">
          <a:xfrm>
            <a:off x="8382001" y="4530781"/>
            <a:ext cx="3372095" cy="2220697"/>
          </a:xfrm>
          <a:prstGeom prst="roundRect">
            <a:avLst>
              <a:gd name="adj" fmla="val 6306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9381" y="1145287"/>
            <a:ext cx="1332219" cy="60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15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"/>
          <p:cNvGrpSpPr/>
          <p:nvPr/>
        </p:nvGrpSpPr>
        <p:grpSpPr>
          <a:xfrm>
            <a:off x="0" y="0"/>
            <a:ext cx="12192000" cy="648634"/>
            <a:chOff x="0" y="0"/>
            <a:chExt cx="4816593" cy="812800"/>
          </a:xfrm>
        </p:grpSpPr>
        <p:sp>
          <p:nvSpPr>
            <p:cNvPr id="3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3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 dirty="0"/>
            </a:p>
          </p:txBody>
        </p:sp>
      </p:grpSp>
      <p:sp>
        <p:nvSpPr>
          <p:cNvPr id="36" name="Freeform 6"/>
          <p:cNvSpPr/>
          <p:nvPr/>
        </p:nvSpPr>
        <p:spPr>
          <a:xfrm>
            <a:off x="10191654" y="-3273698"/>
            <a:ext cx="5077705" cy="5210331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7"/>
          <p:cNvSpPr/>
          <p:nvPr/>
        </p:nvSpPr>
        <p:spPr>
          <a:xfrm rot="296804">
            <a:off x="-1334429" y="-1345443"/>
            <a:ext cx="4473288" cy="4590127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8" name="Dikdörtgen 37"/>
          <p:cNvSpPr/>
          <p:nvPr/>
        </p:nvSpPr>
        <p:spPr>
          <a:xfrm>
            <a:off x="152400" y="200303"/>
            <a:ext cx="257955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333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Portal Intellium Mobile</a:t>
            </a:r>
            <a:endParaRPr lang="en-US" sz="1333" dirty="0">
              <a:solidFill>
                <a:schemeClr val="bg1"/>
              </a:solidFill>
              <a:latin typeface="Unbounded Bold" pitchFamily="2" charset="-94"/>
              <a:sym typeface="Oswald Bold"/>
            </a:endParaRPr>
          </a:p>
        </p:txBody>
      </p:sp>
      <p:sp>
        <p:nvSpPr>
          <p:cNvPr id="39" name="Dikdörtgen 38"/>
          <p:cNvSpPr/>
          <p:nvPr/>
        </p:nvSpPr>
        <p:spPr>
          <a:xfrm>
            <a:off x="660401" y="663837"/>
            <a:ext cx="9245599" cy="3872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Trello Görev Ataması:</a:t>
            </a:r>
            <a:r>
              <a:rPr lang="ar-SY" altLang="tr-TR" sz="1067" b="1" dirty="0">
                <a:solidFill>
                  <a:srgbClr val="770F3E"/>
                </a:solidFill>
                <a:latin typeface="Unbounded" pitchFamily="2" charset="-94"/>
              </a:rPr>
              <a:t> </a:t>
            </a:r>
            <a:r>
              <a:rPr lang="tr-TR" altLang="tr-TR" sz="933" dirty="0">
                <a:latin typeface="Unbounded" pitchFamily="2" charset="-94"/>
              </a:rPr>
              <a:t>Trello üzerinden görev dağılımı yapıldı ve bana Customer Login ile Ticket ile ilgili tüm sayfalar atandı.</a:t>
            </a:r>
          </a:p>
        </p:txBody>
      </p:sp>
      <p:sp>
        <p:nvSpPr>
          <p:cNvPr id="12" name="Dikdörtgen 11"/>
          <p:cNvSpPr/>
          <p:nvPr/>
        </p:nvSpPr>
        <p:spPr>
          <a:xfrm>
            <a:off x="3328432" y="194571"/>
            <a:ext cx="64844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600" dirty="0">
                <a:solidFill>
                  <a:schemeClr val="bg1"/>
                </a:solidFill>
                <a:latin typeface="Unbounded Bold" pitchFamily="2" charset="-94"/>
                <a:sym typeface="Oswald Bold"/>
              </a:rPr>
              <a:t>Customer Login ve Ticket Sayfalarını Geliştirilme</a:t>
            </a:r>
          </a:p>
        </p:txBody>
      </p:sp>
      <p:sp>
        <p:nvSpPr>
          <p:cNvPr id="2" name="Dikdörtgen 1"/>
          <p:cNvSpPr/>
          <p:nvPr/>
        </p:nvSpPr>
        <p:spPr>
          <a:xfrm>
            <a:off x="660400" y="2437691"/>
            <a:ext cx="7721600" cy="3926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Tasarılanan Sayfalar:</a:t>
            </a:r>
            <a:endParaRPr lang="tr-TR" altLang="tr-TR" sz="1067" b="1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Customer Login &amp; Splash Screen: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Login: </a:t>
            </a:r>
            <a:r>
              <a:rPr lang="tr-TR" sz="933" dirty="0">
                <a:latin typeface="Unbounded" pitchFamily="2" charset="-94"/>
              </a:rPr>
              <a:t>Geçici giriş bilgileri yazıldı ve doğruluğu </a:t>
            </a:r>
            <a:r>
              <a:rPr lang="tr-TR" sz="933" b="1" dirty="0">
                <a:latin typeface="Unbounded" pitchFamily="2" charset="-94"/>
              </a:rPr>
              <a:t>Controller’</a:t>
            </a:r>
            <a:r>
              <a:rPr lang="tr-TR" sz="933" dirty="0">
                <a:latin typeface="Unbounded" pitchFamily="2" charset="-94"/>
              </a:rPr>
              <a:t>lerle denetilmesi sağlandı.</a:t>
            </a:r>
            <a:endParaRPr lang="tr-TR" altLang="tr-TR" sz="933" dirty="0">
              <a:latin typeface="Unbounded" pitchFamily="2" charset="-94"/>
            </a:endParaRP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Splash Screen: </a:t>
            </a:r>
            <a:r>
              <a:rPr lang="tr-TR" altLang="tr-TR" sz="933" dirty="0">
                <a:latin typeface="Unbounded" pitchFamily="2" charset="-94"/>
              </a:rPr>
              <a:t>LottieFiles kullanılarak </a:t>
            </a:r>
            <a:r>
              <a:rPr lang="tr-TR" altLang="tr-TR" sz="933" b="1" dirty="0">
                <a:latin typeface="Unbounded" pitchFamily="2" charset="-94"/>
              </a:rPr>
              <a:t>JSON</a:t>
            </a:r>
            <a:r>
              <a:rPr lang="tr-TR" altLang="tr-TR" sz="933" dirty="0">
                <a:latin typeface="Unbounded" pitchFamily="2" charset="-94"/>
              </a:rPr>
              <a:t> animasyonu eklendi.</a:t>
            </a:r>
          </a:p>
          <a:p>
            <a:pPr lvl="1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endParaRPr lang="tr-TR" altLang="tr-TR" sz="933" dirty="0">
              <a:latin typeface="Unbounded" pitchFamily="2" charset="-94"/>
            </a:endParaRPr>
          </a:p>
          <a:p>
            <a:pPr marL="190510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◆"/>
            </a:pPr>
            <a:r>
              <a:rPr lang="tr-TR" altLang="tr-TR" sz="933" b="1" dirty="0">
                <a:latin typeface="Unbounded" pitchFamily="2" charset="-94"/>
              </a:rPr>
              <a:t>Tickets Info Sayfası: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StatefulWidget: </a:t>
            </a:r>
            <a:r>
              <a:rPr lang="tr-TR" altLang="tr-TR" sz="933" dirty="0">
                <a:latin typeface="Unbounded" pitchFamily="2" charset="-94"/>
              </a:rPr>
              <a:t>Dinamik güncellemeler için kullanıldı.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getStatusColor(): </a:t>
            </a:r>
            <a:r>
              <a:rPr lang="tr-TR" altLang="tr-TR" sz="933" dirty="0">
                <a:latin typeface="Unbounded" pitchFamily="2" charset="-94"/>
              </a:rPr>
              <a:t>Bilet durumlarına göre renk döndüren fonksiyon.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AppBar: </a:t>
            </a:r>
            <a:r>
              <a:rPr lang="tr-TR" altLang="tr-TR" sz="933" dirty="0">
                <a:latin typeface="Unbounded" pitchFamily="2" charset="-94"/>
              </a:rPr>
              <a:t>Kullanıcı türüne göre çekmece açma işlevi </a:t>
            </a:r>
          </a:p>
          <a:p>
            <a:pPr lvl="1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933" dirty="0">
                <a:latin typeface="Unbounded" pitchFamily="2" charset="-94"/>
              </a:rPr>
              <a:t>			(CustomerDrawer, UserDrawer, AdminDrawer).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FloatingActionButton: </a:t>
            </a:r>
            <a:r>
              <a:rPr lang="tr-TR" altLang="tr-TR" sz="933" dirty="0">
                <a:latin typeface="Unbounded" pitchFamily="2" charset="-94"/>
              </a:rPr>
              <a:t>Yeni bilet oluşturma butonu (CreateTicketScreen’e yönlendiriyor).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Arama ve Filtreleme: </a:t>
            </a:r>
            <a:r>
              <a:rPr lang="tr-TR" altLang="tr-TR" sz="933" dirty="0">
                <a:latin typeface="Unbounded" pitchFamily="2" charset="-94"/>
              </a:rPr>
              <a:t>PopupMenuButton ile bilet durumu ve görünüm filtreleme.</a:t>
            </a:r>
          </a:p>
          <a:p>
            <a:pPr marL="495325" lvl="1" indent="-190510"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  <a:buFont typeface="Unbounded" pitchFamily="2" charset="-94"/>
              <a:buChar char="▶"/>
            </a:pPr>
            <a:r>
              <a:rPr lang="tr-TR" altLang="tr-TR" sz="933" b="1" dirty="0">
                <a:latin typeface="Unbounded" pitchFamily="2" charset="-94"/>
              </a:rPr>
              <a:t>Görünümler: </a:t>
            </a:r>
            <a:r>
              <a:rPr lang="tr-TR" altLang="tr-TR" sz="933" dirty="0">
                <a:latin typeface="Unbounded" pitchFamily="2" charset="-94"/>
              </a:rPr>
              <a:t>ListView, TableView, CalendarView.</a:t>
            </a:r>
          </a:p>
        </p:txBody>
      </p:sp>
      <p:sp>
        <p:nvSpPr>
          <p:cNvPr id="4" name="Dikdörtgen 3"/>
          <p:cNvSpPr/>
          <p:nvPr/>
        </p:nvSpPr>
        <p:spPr>
          <a:xfrm>
            <a:off x="672564" y="1307806"/>
            <a:ext cx="9091253" cy="817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2322"/>
              </a:lnSpc>
              <a:spcBef>
                <a:spcPct val="0"/>
              </a:spcBef>
              <a:spcAft>
                <a:spcPct val="0"/>
              </a:spcAft>
            </a:pPr>
            <a:r>
              <a:rPr lang="tr-TR" altLang="tr-TR" sz="1067" b="1" dirty="0">
                <a:solidFill>
                  <a:srgbClr val="770F3E"/>
                </a:solidFill>
                <a:latin typeface="Unbounded" pitchFamily="2" charset="-94"/>
              </a:rPr>
              <a:t>Flutter &amp; GetX:</a:t>
            </a:r>
            <a:r>
              <a:rPr lang="ar-SY" altLang="tr-TR" sz="1067" b="1" dirty="0">
                <a:solidFill>
                  <a:srgbClr val="770F3E"/>
                </a:solidFill>
                <a:latin typeface="Unbounded" pitchFamily="2" charset="-94"/>
              </a:rPr>
              <a:t> </a:t>
            </a:r>
            <a:endParaRPr lang="tr-TR" altLang="tr-TR" sz="933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Flutter</a:t>
            </a:r>
            <a:r>
              <a:rPr lang="tr-TR" altLang="tr-TR" sz="933" dirty="0">
                <a:latin typeface="Unbounded" pitchFamily="2" charset="-94"/>
              </a:rPr>
              <a:t>: Mobil, web ve masaüstü platformlar için hızlı ve native uygulama geliştirme kiti.</a:t>
            </a: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tr-TR" altLang="tr-TR" sz="933" b="1" dirty="0">
              <a:latin typeface="Unbounded" pitchFamily="2" charset="-94"/>
            </a:endParaRPr>
          </a:p>
          <a:p>
            <a:pPr marL="533427" lvl="1" indent="-228611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tr-TR" altLang="tr-TR" sz="933" b="1" dirty="0">
                <a:latin typeface="Unbounded" pitchFamily="2" charset="-94"/>
              </a:rPr>
              <a:t>GetX</a:t>
            </a:r>
            <a:r>
              <a:rPr lang="tr-TR" altLang="tr-TR" sz="933" dirty="0">
                <a:latin typeface="Unbounded" pitchFamily="2" charset="-94"/>
              </a:rPr>
              <a:t>: Flutter için güçlü durum yönetimi, bağımlılık yönetimi ve yönlendirme desteği. </a:t>
            </a:r>
            <a:endParaRPr lang="tr-TR" altLang="tr-TR" sz="133" dirty="0">
              <a:latin typeface="Unbounded" pitchFamily="2" charset="-94"/>
            </a:endParaRPr>
          </a:p>
        </p:txBody>
      </p:sp>
      <p:pic>
        <p:nvPicPr>
          <p:cNvPr id="19" name="Resim 18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025" y="1036377"/>
            <a:ext cx="4235947" cy="20671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0" name="Resim 19" descr="C:\Users\Shakespeare\Desktop\staj resimleri\Ticket info\login controller.png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8" t="9983" r="9290" b="12512"/>
          <a:stretch/>
        </p:blipFill>
        <p:spPr bwMode="auto">
          <a:xfrm>
            <a:off x="8057845" y="5566730"/>
            <a:ext cx="1802412" cy="12375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1" name="Resim 20" descr="C:\Users\Shakespeare\Desktop\staj resimleri\Ticket info\splash screen.png"/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0" t="8249" r="8715" b="8630"/>
          <a:stretch/>
        </p:blipFill>
        <p:spPr bwMode="auto">
          <a:xfrm>
            <a:off x="8057845" y="3920979"/>
            <a:ext cx="1802412" cy="16046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Resim 21"/>
          <p:cNvPicPr/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6" t="4872" r="11021" b="18807"/>
          <a:stretch/>
        </p:blipFill>
        <p:spPr bwMode="auto">
          <a:xfrm>
            <a:off x="9905998" y="3170771"/>
            <a:ext cx="2158796" cy="36235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3" name="Resim 22" descr="C:\Users\Shakespeare\Desktop\staj resimleri\Ticket info\FAB.png"/>
          <p:cNvPicPr/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8" t="20869" r="7433" b="18163"/>
          <a:stretch/>
        </p:blipFill>
        <p:spPr bwMode="auto">
          <a:xfrm>
            <a:off x="7033064" y="3354928"/>
            <a:ext cx="2850798" cy="5249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76804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3688</TotalTime>
  <Words>2947</Words>
  <Application>Microsoft Macintosh PowerPoint</Application>
  <PresentationFormat>Geniş ekran</PresentationFormat>
  <Paragraphs>374</Paragraphs>
  <Slides>20</Slides>
  <Notes>10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8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Unbounded</vt:lpstr>
      <vt:lpstr>Unbounded Bold</vt:lpstr>
      <vt:lpstr>Unbounded SemiBold</vt:lpstr>
      <vt:lpstr>Wingdings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Shakespeare</dc:creator>
  <cp:lastModifiedBy>Microsoft Office User</cp:lastModifiedBy>
  <cp:revision>68</cp:revision>
  <dcterms:created xsi:type="dcterms:W3CDTF">2025-01-04T16:37:13Z</dcterms:created>
  <dcterms:modified xsi:type="dcterms:W3CDTF">2025-01-17T11:06:57Z</dcterms:modified>
</cp:coreProperties>
</file>

<file path=docProps/thumbnail.jpeg>
</file>